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3" r:id="rId7"/>
    <p:sldId id="264" r:id="rId8"/>
    <p:sldId id="268" r:id="rId9"/>
    <p:sldId id="265" r:id="rId10"/>
    <p:sldId id="266" r:id="rId11"/>
    <p:sldId id="267" r:id="rId12"/>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E8F6FAC-1195-4D8E-A82D-BDB5DF8E6EE1}">
          <p14:sldIdLst>
            <p14:sldId id="256"/>
            <p14:sldId id="258"/>
            <p14:sldId id="259"/>
            <p14:sldId id="260"/>
            <p14:sldId id="261"/>
            <p14:sldId id="263"/>
            <p14:sldId id="264"/>
            <p14:sldId id="268"/>
            <p14:sldId id="265"/>
          </p14:sldIdLst>
        </p14:section>
        <p14:section name="Untitled Section" id="{43F98E1C-E00E-47F9-B31C-CE16C34F244D}">
          <p14:sldIdLst>
            <p14:sldId id="266"/>
            <p14:sldId id="267"/>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A5266-C4E6-4D61-B51E-8F24505388C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1F0E0B6-1D48-4DD4-A326-C477E5C3935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AFC93B1-4792-46F5-BF6B-3A79965186A4}"/>
              </a:ext>
            </a:extLst>
          </p:cNvPr>
          <p:cNvSpPr>
            <a:spLocks noGrp="1"/>
          </p:cNvSpPr>
          <p:nvPr>
            <p:ph type="dt" sz="half" idx="10"/>
          </p:nvPr>
        </p:nvSpPr>
        <p:spPr/>
        <p:txBody>
          <a:bodyPr/>
          <a:lstStyle/>
          <a:p>
            <a:fld id="{D8F2DC03-17AE-46E5-B33E-0F826BEE46DC}" type="datetimeFigureOut">
              <a:rPr lang="en-GB" smtClean="0"/>
              <a:t>10/03/2021</a:t>
            </a:fld>
            <a:endParaRPr lang="en-GB"/>
          </a:p>
        </p:txBody>
      </p:sp>
      <p:sp>
        <p:nvSpPr>
          <p:cNvPr id="5" name="Footer Placeholder 4">
            <a:extLst>
              <a:ext uri="{FF2B5EF4-FFF2-40B4-BE49-F238E27FC236}">
                <a16:creationId xmlns:a16="http://schemas.microsoft.com/office/drawing/2014/main" id="{3E69F51D-9E18-482B-805F-3F0C03E03D4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EE01645-3870-42A5-B5B3-D2A7909F4A19}"/>
              </a:ext>
            </a:extLst>
          </p:cNvPr>
          <p:cNvSpPr>
            <a:spLocks noGrp="1"/>
          </p:cNvSpPr>
          <p:nvPr>
            <p:ph type="sldNum" sz="quarter" idx="12"/>
          </p:nvPr>
        </p:nvSpPr>
        <p:spPr/>
        <p:txBody>
          <a:bodyPr/>
          <a:lstStyle/>
          <a:p>
            <a:fld id="{30ADDD51-D62A-45AC-A406-FD246FF98FD2}" type="slidenum">
              <a:rPr lang="en-GB" smtClean="0"/>
              <a:t>‹#›</a:t>
            </a:fld>
            <a:endParaRPr lang="en-GB"/>
          </a:p>
        </p:txBody>
      </p:sp>
    </p:spTree>
    <p:extLst>
      <p:ext uri="{BB962C8B-B14F-4D97-AF65-F5344CB8AC3E}">
        <p14:creationId xmlns:p14="http://schemas.microsoft.com/office/powerpoint/2010/main" val="9828990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3EAAB1-759E-475E-A9AC-78F557A27AE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AF5EAD5-D32C-45A5-A302-529FC3029D5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8131A0E-4338-4AF7-A4C2-5BB46A16461E}"/>
              </a:ext>
            </a:extLst>
          </p:cNvPr>
          <p:cNvSpPr>
            <a:spLocks noGrp="1"/>
          </p:cNvSpPr>
          <p:nvPr>
            <p:ph type="dt" sz="half" idx="10"/>
          </p:nvPr>
        </p:nvSpPr>
        <p:spPr/>
        <p:txBody>
          <a:bodyPr/>
          <a:lstStyle/>
          <a:p>
            <a:fld id="{D8F2DC03-17AE-46E5-B33E-0F826BEE46DC}" type="datetimeFigureOut">
              <a:rPr lang="en-GB" smtClean="0"/>
              <a:t>10/03/2021</a:t>
            </a:fld>
            <a:endParaRPr lang="en-GB"/>
          </a:p>
        </p:txBody>
      </p:sp>
      <p:sp>
        <p:nvSpPr>
          <p:cNvPr id="5" name="Footer Placeholder 4">
            <a:extLst>
              <a:ext uri="{FF2B5EF4-FFF2-40B4-BE49-F238E27FC236}">
                <a16:creationId xmlns:a16="http://schemas.microsoft.com/office/drawing/2014/main" id="{2B5619A8-0BA9-47AB-9469-2EC3738E20A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7DB5CDE-BE25-466D-9C23-4540427DAB80}"/>
              </a:ext>
            </a:extLst>
          </p:cNvPr>
          <p:cNvSpPr>
            <a:spLocks noGrp="1"/>
          </p:cNvSpPr>
          <p:nvPr>
            <p:ph type="sldNum" sz="quarter" idx="12"/>
          </p:nvPr>
        </p:nvSpPr>
        <p:spPr/>
        <p:txBody>
          <a:bodyPr/>
          <a:lstStyle/>
          <a:p>
            <a:fld id="{30ADDD51-D62A-45AC-A406-FD246FF98FD2}" type="slidenum">
              <a:rPr lang="en-GB" smtClean="0"/>
              <a:t>‹#›</a:t>
            </a:fld>
            <a:endParaRPr lang="en-GB"/>
          </a:p>
        </p:txBody>
      </p:sp>
    </p:spTree>
    <p:extLst>
      <p:ext uri="{BB962C8B-B14F-4D97-AF65-F5344CB8AC3E}">
        <p14:creationId xmlns:p14="http://schemas.microsoft.com/office/powerpoint/2010/main" val="356814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7507E4-A08F-4026-9DD1-204E0EF65A9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6D62DED-4EA3-43D1-A0A1-D85DCA63E79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04AAC52-4422-4E86-BD65-E8B752926A8F}"/>
              </a:ext>
            </a:extLst>
          </p:cNvPr>
          <p:cNvSpPr>
            <a:spLocks noGrp="1"/>
          </p:cNvSpPr>
          <p:nvPr>
            <p:ph type="dt" sz="half" idx="10"/>
          </p:nvPr>
        </p:nvSpPr>
        <p:spPr/>
        <p:txBody>
          <a:bodyPr/>
          <a:lstStyle/>
          <a:p>
            <a:fld id="{D8F2DC03-17AE-46E5-B33E-0F826BEE46DC}" type="datetimeFigureOut">
              <a:rPr lang="en-GB" smtClean="0"/>
              <a:t>10/03/2021</a:t>
            </a:fld>
            <a:endParaRPr lang="en-GB"/>
          </a:p>
        </p:txBody>
      </p:sp>
      <p:sp>
        <p:nvSpPr>
          <p:cNvPr id="5" name="Footer Placeholder 4">
            <a:extLst>
              <a:ext uri="{FF2B5EF4-FFF2-40B4-BE49-F238E27FC236}">
                <a16:creationId xmlns:a16="http://schemas.microsoft.com/office/drawing/2014/main" id="{4CAB080F-0975-4678-954D-AA7B89BE770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F608976-73E4-4CB4-BF27-D060FB0F8145}"/>
              </a:ext>
            </a:extLst>
          </p:cNvPr>
          <p:cNvSpPr>
            <a:spLocks noGrp="1"/>
          </p:cNvSpPr>
          <p:nvPr>
            <p:ph type="sldNum" sz="quarter" idx="12"/>
          </p:nvPr>
        </p:nvSpPr>
        <p:spPr/>
        <p:txBody>
          <a:bodyPr/>
          <a:lstStyle/>
          <a:p>
            <a:fld id="{30ADDD51-D62A-45AC-A406-FD246FF98FD2}" type="slidenum">
              <a:rPr lang="en-GB" smtClean="0"/>
              <a:t>‹#›</a:t>
            </a:fld>
            <a:endParaRPr lang="en-GB"/>
          </a:p>
        </p:txBody>
      </p:sp>
    </p:spTree>
    <p:extLst>
      <p:ext uri="{BB962C8B-B14F-4D97-AF65-F5344CB8AC3E}">
        <p14:creationId xmlns:p14="http://schemas.microsoft.com/office/powerpoint/2010/main" val="2214759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367AD-EF80-4185-B716-283BB633AE2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75AF6E6-27E5-4366-BB74-8333B2C19D7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ED02BE9-01FC-4BC0-A9CE-ADFD0D062F5E}"/>
              </a:ext>
            </a:extLst>
          </p:cNvPr>
          <p:cNvSpPr>
            <a:spLocks noGrp="1"/>
          </p:cNvSpPr>
          <p:nvPr>
            <p:ph type="dt" sz="half" idx="10"/>
          </p:nvPr>
        </p:nvSpPr>
        <p:spPr/>
        <p:txBody>
          <a:bodyPr/>
          <a:lstStyle/>
          <a:p>
            <a:fld id="{D8F2DC03-17AE-46E5-B33E-0F826BEE46DC}" type="datetimeFigureOut">
              <a:rPr lang="en-GB" smtClean="0"/>
              <a:t>10/03/2021</a:t>
            </a:fld>
            <a:endParaRPr lang="en-GB"/>
          </a:p>
        </p:txBody>
      </p:sp>
      <p:sp>
        <p:nvSpPr>
          <p:cNvPr id="5" name="Footer Placeholder 4">
            <a:extLst>
              <a:ext uri="{FF2B5EF4-FFF2-40B4-BE49-F238E27FC236}">
                <a16:creationId xmlns:a16="http://schemas.microsoft.com/office/drawing/2014/main" id="{E2170322-7E78-4A3F-94D4-27BDEF22FD2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2CC98BB-548D-46AB-9AD0-862D1B6AE044}"/>
              </a:ext>
            </a:extLst>
          </p:cNvPr>
          <p:cNvSpPr>
            <a:spLocks noGrp="1"/>
          </p:cNvSpPr>
          <p:nvPr>
            <p:ph type="sldNum" sz="quarter" idx="12"/>
          </p:nvPr>
        </p:nvSpPr>
        <p:spPr/>
        <p:txBody>
          <a:bodyPr/>
          <a:lstStyle/>
          <a:p>
            <a:fld id="{30ADDD51-D62A-45AC-A406-FD246FF98FD2}" type="slidenum">
              <a:rPr lang="en-GB" smtClean="0"/>
              <a:t>‹#›</a:t>
            </a:fld>
            <a:endParaRPr lang="en-GB"/>
          </a:p>
        </p:txBody>
      </p:sp>
    </p:spTree>
    <p:extLst>
      <p:ext uri="{BB962C8B-B14F-4D97-AF65-F5344CB8AC3E}">
        <p14:creationId xmlns:p14="http://schemas.microsoft.com/office/powerpoint/2010/main" val="2359025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46EB67-DE60-4E42-AD54-8E5AFE133B4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7EE645D-F40E-4997-8E78-1690C5F5B81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195F795-2B67-4C57-A182-9DE5C7A0EFCE}"/>
              </a:ext>
            </a:extLst>
          </p:cNvPr>
          <p:cNvSpPr>
            <a:spLocks noGrp="1"/>
          </p:cNvSpPr>
          <p:nvPr>
            <p:ph type="dt" sz="half" idx="10"/>
          </p:nvPr>
        </p:nvSpPr>
        <p:spPr/>
        <p:txBody>
          <a:bodyPr/>
          <a:lstStyle/>
          <a:p>
            <a:fld id="{D8F2DC03-17AE-46E5-B33E-0F826BEE46DC}" type="datetimeFigureOut">
              <a:rPr lang="en-GB" smtClean="0"/>
              <a:t>10/03/2021</a:t>
            </a:fld>
            <a:endParaRPr lang="en-GB"/>
          </a:p>
        </p:txBody>
      </p:sp>
      <p:sp>
        <p:nvSpPr>
          <p:cNvPr id="5" name="Footer Placeholder 4">
            <a:extLst>
              <a:ext uri="{FF2B5EF4-FFF2-40B4-BE49-F238E27FC236}">
                <a16:creationId xmlns:a16="http://schemas.microsoft.com/office/drawing/2014/main" id="{46C31216-9F31-46C0-A5C6-7D7A5A17B90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F639382-1F44-4889-A6C9-3CBF375C823B}"/>
              </a:ext>
            </a:extLst>
          </p:cNvPr>
          <p:cNvSpPr>
            <a:spLocks noGrp="1"/>
          </p:cNvSpPr>
          <p:nvPr>
            <p:ph type="sldNum" sz="quarter" idx="12"/>
          </p:nvPr>
        </p:nvSpPr>
        <p:spPr/>
        <p:txBody>
          <a:bodyPr/>
          <a:lstStyle/>
          <a:p>
            <a:fld id="{30ADDD51-D62A-45AC-A406-FD246FF98FD2}" type="slidenum">
              <a:rPr lang="en-GB" smtClean="0"/>
              <a:t>‹#›</a:t>
            </a:fld>
            <a:endParaRPr lang="en-GB"/>
          </a:p>
        </p:txBody>
      </p:sp>
    </p:spTree>
    <p:extLst>
      <p:ext uri="{BB962C8B-B14F-4D97-AF65-F5344CB8AC3E}">
        <p14:creationId xmlns:p14="http://schemas.microsoft.com/office/powerpoint/2010/main" val="30990338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34162-BBD7-4F06-B759-D09AB22906E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3908F6B-859E-4A6D-965F-87B0F2A8E1F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1FC20BA-16B3-44AF-8EF0-AF8C28B9007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C7ECB55-EBA1-4AD1-9E77-18160A83D966}"/>
              </a:ext>
            </a:extLst>
          </p:cNvPr>
          <p:cNvSpPr>
            <a:spLocks noGrp="1"/>
          </p:cNvSpPr>
          <p:nvPr>
            <p:ph type="dt" sz="half" idx="10"/>
          </p:nvPr>
        </p:nvSpPr>
        <p:spPr/>
        <p:txBody>
          <a:bodyPr/>
          <a:lstStyle/>
          <a:p>
            <a:fld id="{D8F2DC03-17AE-46E5-B33E-0F826BEE46DC}" type="datetimeFigureOut">
              <a:rPr lang="en-GB" smtClean="0"/>
              <a:t>10/03/2021</a:t>
            </a:fld>
            <a:endParaRPr lang="en-GB"/>
          </a:p>
        </p:txBody>
      </p:sp>
      <p:sp>
        <p:nvSpPr>
          <p:cNvPr id="6" name="Footer Placeholder 5">
            <a:extLst>
              <a:ext uri="{FF2B5EF4-FFF2-40B4-BE49-F238E27FC236}">
                <a16:creationId xmlns:a16="http://schemas.microsoft.com/office/drawing/2014/main" id="{3EE1B08D-646E-452F-B860-6EE3E79FF70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DEB5466-4C18-448D-B417-5BB6810EC9CB}"/>
              </a:ext>
            </a:extLst>
          </p:cNvPr>
          <p:cNvSpPr>
            <a:spLocks noGrp="1"/>
          </p:cNvSpPr>
          <p:nvPr>
            <p:ph type="sldNum" sz="quarter" idx="12"/>
          </p:nvPr>
        </p:nvSpPr>
        <p:spPr/>
        <p:txBody>
          <a:bodyPr/>
          <a:lstStyle/>
          <a:p>
            <a:fld id="{30ADDD51-D62A-45AC-A406-FD246FF98FD2}" type="slidenum">
              <a:rPr lang="en-GB" smtClean="0"/>
              <a:t>‹#›</a:t>
            </a:fld>
            <a:endParaRPr lang="en-GB"/>
          </a:p>
        </p:txBody>
      </p:sp>
    </p:spTree>
    <p:extLst>
      <p:ext uri="{BB962C8B-B14F-4D97-AF65-F5344CB8AC3E}">
        <p14:creationId xmlns:p14="http://schemas.microsoft.com/office/powerpoint/2010/main" val="31506326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39F05-DA03-4972-8497-6B62BF3971B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A37CA76-32ED-461D-8118-34EB530964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C8B3C0C-E690-4481-AF4A-96C3B3EA55B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1FD7966-C362-4D75-AB2D-E10E067B96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5D0BA3B-3EE6-4DC4-BD04-2850AE66A38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5015A4C-77C1-4F2E-BCC0-49E821183AD8}"/>
              </a:ext>
            </a:extLst>
          </p:cNvPr>
          <p:cNvSpPr>
            <a:spLocks noGrp="1"/>
          </p:cNvSpPr>
          <p:nvPr>
            <p:ph type="dt" sz="half" idx="10"/>
          </p:nvPr>
        </p:nvSpPr>
        <p:spPr/>
        <p:txBody>
          <a:bodyPr/>
          <a:lstStyle/>
          <a:p>
            <a:fld id="{D8F2DC03-17AE-46E5-B33E-0F826BEE46DC}" type="datetimeFigureOut">
              <a:rPr lang="en-GB" smtClean="0"/>
              <a:t>10/03/2021</a:t>
            </a:fld>
            <a:endParaRPr lang="en-GB"/>
          </a:p>
        </p:txBody>
      </p:sp>
      <p:sp>
        <p:nvSpPr>
          <p:cNvPr id="8" name="Footer Placeholder 7">
            <a:extLst>
              <a:ext uri="{FF2B5EF4-FFF2-40B4-BE49-F238E27FC236}">
                <a16:creationId xmlns:a16="http://schemas.microsoft.com/office/drawing/2014/main" id="{1ECBA3B2-BAE3-4EE2-8A61-7A8913E2548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961F2D1-74AC-4F67-AEAF-13DABE869952}"/>
              </a:ext>
            </a:extLst>
          </p:cNvPr>
          <p:cNvSpPr>
            <a:spLocks noGrp="1"/>
          </p:cNvSpPr>
          <p:nvPr>
            <p:ph type="sldNum" sz="quarter" idx="12"/>
          </p:nvPr>
        </p:nvSpPr>
        <p:spPr/>
        <p:txBody>
          <a:bodyPr/>
          <a:lstStyle/>
          <a:p>
            <a:fld id="{30ADDD51-D62A-45AC-A406-FD246FF98FD2}" type="slidenum">
              <a:rPr lang="en-GB" smtClean="0"/>
              <a:t>‹#›</a:t>
            </a:fld>
            <a:endParaRPr lang="en-GB"/>
          </a:p>
        </p:txBody>
      </p:sp>
    </p:spTree>
    <p:extLst>
      <p:ext uri="{BB962C8B-B14F-4D97-AF65-F5344CB8AC3E}">
        <p14:creationId xmlns:p14="http://schemas.microsoft.com/office/powerpoint/2010/main" val="8094186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2011C-C139-4577-AEDC-A230B9229D3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8BB6D02-5044-4F51-BF5C-D0FC2C577C38}"/>
              </a:ext>
            </a:extLst>
          </p:cNvPr>
          <p:cNvSpPr>
            <a:spLocks noGrp="1"/>
          </p:cNvSpPr>
          <p:nvPr>
            <p:ph type="dt" sz="half" idx="10"/>
          </p:nvPr>
        </p:nvSpPr>
        <p:spPr/>
        <p:txBody>
          <a:bodyPr/>
          <a:lstStyle/>
          <a:p>
            <a:fld id="{D8F2DC03-17AE-46E5-B33E-0F826BEE46DC}" type="datetimeFigureOut">
              <a:rPr lang="en-GB" smtClean="0"/>
              <a:t>10/03/2021</a:t>
            </a:fld>
            <a:endParaRPr lang="en-GB"/>
          </a:p>
        </p:txBody>
      </p:sp>
      <p:sp>
        <p:nvSpPr>
          <p:cNvPr id="4" name="Footer Placeholder 3">
            <a:extLst>
              <a:ext uri="{FF2B5EF4-FFF2-40B4-BE49-F238E27FC236}">
                <a16:creationId xmlns:a16="http://schemas.microsoft.com/office/drawing/2014/main" id="{42C7CAC2-2DB6-4BF1-8BA7-839B18282AD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685B823-796A-450B-A1A5-6CC7A796EC71}"/>
              </a:ext>
            </a:extLst>
          </p:cNvPr>
          <p:cNvSpPr>
            <a:spLocks noGrp="1"/>
          </p:cNvSpPr>
          <p:nvPr>
            <p:ph type="sldNum" sz="quarter" idx="12"/>
          </p:nvPr>
        </p:nvSpPr>
        <p:spPr/>
        <p:txBody>
          <a:bodyPr/>
          <a:lstStyle/>
          <a:p>
            <a:fld id="{30ADDD51-D62A-45AC-A406-FD246FF98FD2}" type="slidenum">
              <a:rPr lang="en-GB" smtClean="0"/>
              <a:t>‹#›</a:t>
            </a:fld>
            <a:endParaRPr lang="en-GB"/>
          </a:p>
        </p:txBody>
      </p:sp>
    </p:spTree>
    <p:extLst>
      <p:ext uri="{BB962C8B-B14F-4D97-AF65-F5344CB8AC3E}">
        <p14:creationId xmlns:p14="http://schemas.microsoft.com/office/powerpoint/2010/main" val="1719986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C700D8C-49F9-4B76-928B-16A1F887C3BC}"/>
              </a:ext>
            </a:extLst>
          </p:cNvPr>
          <p:cNvSpPr>
            <a:spLocks noGrp="1"/>
          </p:cNvSpPr>
          <p:nvPr>
            <p:ph type="dt" sz="half" idx="10"/>
          </p:nvPr>
        </p:nvSpPr>
        <p:spPr/>
        <p:txBody>
          <a:bodyPr/>
          <a:lstStyle/>
          <a:p>
            <a:fld id="{D8F2DC03-17AE-46E5-B33E-0F826BEE46DC}" type="datetimeFigureOut">
              <a:rPr lang="en-GB" smtClean="0"/>
              <a:t>10/03/2021</a:t>
            </a:fld>
            <a:endParaRPr lang="en-GB"/>
          </a:p>
        </p:txBody>
      </p:sp>
      <p:sp>
        <p:nvSpPr>
          <p:cNvPr id="3" name="Footer Placeholder 2">
            <a:extLst>
              <a:ext uri="{FF2B5EF4-FFF2-40B4-BE49-F238E27FC236}">
                <a16:creationId xmlns:a16="http://schemas.microsoft.com/office/drawing/2014/main" id="{B9DF18B9-87F4-48A1-B38E-15A5B663D4E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6A52CDF-6D97-4F4A-B354-7B6D6DF7CB6C}"/>
              </a:ext>
            </a:extLst>
          </p:cNvPr>
          <p:cNvSpPr>
            <a:spLocks noGrp="1"/>
          </p:cNvSpPr>
          <p:nvPr>
            <p:ph type="sldNum" sz="quarter" idx="12"/>
          </p:nvPr>
        </p:nvSpPr>
        <p:spPr/>
        <p:txBody>
          <a:bodyPr/>
          <a:lstStyle/>
          <a:p>
            <a:fld id="{30ADDD51-D62A-45AC-A406-FD246FF98FD2}" type="slidenum">
              <a:rPr lang="en-GB" smtClean="0"/>
              <a:t>‹#›</a:t>
            </a:fld>
            <a:endParaRPr lang="en-GB"/>
          </a:p>
        </p:txBody>
      </p:sp>
    </p:spTree>
    <p:extLst>
      <p:ext uri="{BB962C8B-B14F-4D97-AF65-F5344CB8AC3E}">
        <p14:creationId xmlns:p14="http://schemas.microsoft.com/office/powerpoint/2010/main" val="1569420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F0338-FF82-47B3-9A53-F35FCFA038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ED287BC-44C1-4898-A61A-B0AD554BFBE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5ED8F75-35E8-41BD-BFB3-187A616F34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A302F75-2EAA-4D9A-A250-8D9C3FCCA5BD}"/>
              </a:ext>
            </a:extLst>
          </p:cNvPr>
          <p:cNvSpPr>
            <a:spLocks noGrp="1"/>
          </p:cNvSpPr>
          <p:nvPr>
            <p:ph type="dt" sz="half" idx="10"/>
          </p:nvPr>
        </p:nvSpPr>
        <p:spPr/>
        <p:txBody>
          <a:bodyPr/>
          <a:lstStyle/>
          <a:p>
            <a:fld id="{D8F2DC03-17AE-46E5-B33E-0F826BEE46DC}" type="datetimeFigureOut">
              <a:rPr lang="en-GB" smtClean="0"/>
              <a:t>10/03/2021</a:t>
            </a:fld>
            <a:endParaRPr lang="en-GB"/>
          </a:p>
        </p:txBody>
      </p:sp>
      <p:sp>
        <p:nvSpPr>
          <p:cNvPr id="6" name="Footer Placeholder 5">
            <a:extLst>
              <a:ext uri="{FF2B5EF4-FFF2-40B4-BE49-F238E27FC236}">
                <a16:creationId xmlns:a16="http://schemas.microsoft.com/office/drawing/2014/main" id="{E8E1DAED-D06F-4440-BF47-8370E321531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23EDA4A-B812-4024-ABA7-FB27B06B3314}"/>
              </a:ext>
            </a:extLst>
          </p:cNvPr>
          <p:cNvSpPr>
            <a:spLocks noGrp="1"/>
          </p:cNvSpPr>
          <p:nvPr>
            <p:ph type="sldNum" sz="quarter" idx="12"/>
          </p:nvPr>
        </p:nvSpPr>
        <p:spPr/>
        <p:txBody>
          <a:bodyPr/>
          <a:lstStyle/>
          <a:p>
            <a:fld id="{30ADDD51-D62A-45AC-A406-FD246FF98FD2}" type="slidenum">
              <a:rPr lang="en-GB" smtClean="0"/>
              <a:t>‹#›</a:t>
            </a:fld>
            <a:endParaRPr lang="en-GB"/>
          </a:p>
        </p:txBody>
      </p:sp>
    </p:spTree>
    <p:extLst>
      <p:ext uri="{BB962C8B-B14F-4D97-AF65-F5344CB8AC3E}">
        <p14:creationId xmlns:p14="http://schemas.microsoft.com/office/powerpoint/2010/main" val="2331482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C80C3-8635-4721-A6A4-DFF8B9354C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F5A3B64-7AB5-49B1-B038-BBB49F0D8BE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93B0C57-3C54-420B-8E57-E369C279E4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08F6491-F97C-4FFF-A074-75A2B52CAB08}"/>
              </a:ext>
            </a:extLst>
          </p:cNvPr>
          <p:cNvSpPr>
            <a:spLocks noGrp="1"/>
          </p:cNvSpPr>
          <p:nvPr>
            <p:ph type="dt" sz="half" idx="10"/>
          </p:nvPr>
        </p:nvSpPr>
        <p:spPr/>
        <p:txBody>
          <a:bodyPr/>
          <a:lstStyle/>
          <a:p>
            <a:fld id="{D8F2DC03-17AE-46E5-B33E-0F826BEE46DC}" type="datetimeFigureOut">
              <a:rPr lang="en-GB" smtClean="0"/>
              <a:t>10/03/2021</a:t>
            </a:fld>
            <a:endParaRPr lang="en-GB"/>
          </a:p>
        </p:txBody>
      </p:sp>
      <p:sp>
        <p:nvSpPr>
          <p:cNvPr id="6" name="Footer Placeholder 5">
            <a:extLst>
              <a:ext uri="{FF2B5EF4-FFF2-40B4-BE49-F238E27FC236}">
                <a16:creationId xmlns:a16="http://schemas.microsoft.com/office/drawing/2014/main" id="{DAE54C3B-A166-4A2A-B9C1-38B116C5A71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CB45CF0-019A-410F-9F3A-DC0AE8DFB0FE}"/>
              </a:ext>
            </a:extLst>
          </p:cNvPr>
          <p:cNvSpPr>
            <a:spLocks noGrp="1"/>
          </p:cNvSpPr>
          <p:nvPr>
            <p:ph type="sldNum" sz="quarter" idx="12"/>
          </p:nvPr>
        </p:nvSpPr>
        <p:spPr/>
        <p:txBody>
          <a:bodyPr/>
          <a:lstStyle/>
          <a:p>
            <a:fld id="{30ADDD51-D62A-45AC-A406-FD246FF98FD2}" type="slidenum">
              <a:rPr lang="en-GB" smtClean="0"/>
              <a:t>‹#›</a:t>
            </a:fld>
            <a:endParaRPr lang="en-GB"/>
          </a:p>
        </p:txBody>
      </p:sp>
    </p:spTree>
    <p:extLst>
      <p:ext uri="{BB962C8B-B14F-4D97-AF65-F5344CB8AC3E}">
        <p14:creationId xmlns:p14="http://schemas.microsoft.com/office/powerpoint/2010/main" val="1706995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590A43A-2A7D-470D-9EEF-3BCED451A2E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1DBABCF-EF75-4493-9A29-8D7E16127A0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C6988E2-4DAB-4943-B2A7-812CF5EB18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F2DC03-17AE-46E5-B33E-0F826BEE46DC}" type="datetimeFigureOut">
              <a:rPr lang="en-GB" smtClean="0"/>
              <a:t>10/03/2021</a:t>
            </a:fld>
            <a:endParaRPr lang="en-GB"/>
          </a:p>
        </p:txBody>
      </p:sp>
      <p:sp>
        <p:nvSpPr>
          <p:cNvPr id="5" name="Footer Placeholder 4">
            <a:extLst>
              <a:ext uri="{FF2B5EF4-FFF2-40B4-BE49-F238E27FC236}">
                <a16:creationId xmlns:a16="http://schemas.microsoft.com/office/drawing/2014/main" id="{972CFD8D-913F-4970-BBFE-0EDBCA09A21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980885D-15C3-44A9-9C88-D372BC2148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ADDD51-D62A-45AC-A406-FD246FF98FD2}" type="slidenum">
              <a:rPr lang="en-GB" smtClean="0"/>
              <a:t>‹#›</a:t>
            </a:fld>
            <a:endParaRPr lang="en-GB"/>
          </a:p>
        </p:txBody>
      </p:sp>
    </p:spTree>
    <p:extLst>
      <p:ext uri="{BB962C8B-B14F-4D97-AF65-F5344CB8AC3E}">
        <p14:creationId xmlns:p14="http://schemas.microsoft.com/office/powerpoint/2010/main" val="7058344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reativecommons.org/licenses/by-nc-sa/3.0/" TargetMode="External"/><Relationship Id="rId2" Type="http://schemas.openxmlformats.org/officeDocument/2006/relationships/hyperlink" Target="http://dipteeraut.blogspot.com/2013/05/coffee.html" TargetMode="External"/><Relationship Id="rId1" Type="http://schemas.openxmlformats.org/officeDocument/2006/relationships/slideLayout" Target="../slideLayouts/slideLayout1.xml"/><Relationship Id="rId5" Type="http://schemas.openxmlformats.org/officeDocument/2006/relationships/hyperlink" Target="https://creativecommons.org/licenses/by/3.0/" TargetMode="External"/><Relationship Id="rId4" Type="http://schemas.openxmlformats.org/officeDocument/2006/relationships/hyperlink" Target="http://scherlund.blogspot.com/2016/07/a-multidisciplinary-future-for.html" TargetMode="External"/></Relationships>
</file>

<file path=ppt/slides/_rels/slide10.xml.rels><?xml version="1.0" encoding="UTF-8" standalone="yes"?>
<Relationships xmlns="http://schemas.openxmlformats.org/package/2006/relationships"><Relationship Id="rId2" Type="http://schemas.openxmlformats.org/officeDocument/2006/relationships/hyperlink" Target="mailto:Joanne.boyne@hertfordshire.gov.uk"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thebluediamondgallery.com/handwriting/q/questions.html" TargetMode="External"/><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hyperlink" Target="https://creativecommons.org/licenses/by-sa/3.0/"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A4026A73-1F7F-49F2-B319-8CA3B3D532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2" y="321733"/>
            <a:ext cx="11546828" cy="6214534"/>
          </a:xfrm>
          <a:custGeom>
            <a:avLst/>
            <a:gdLst>
              <a:gd name="connsiteX0" fmla="*/ 0 w 11546828"/>
              <a:gd name="connsiteY0" fmla="*/ 0 h 6214534"/>
              <a:gd name="connsiteX1" fmla="*/ 7965430 w 11546828"/>
              <a:gd name="connsiteY1" fmla="*/ 0 h 6214534"/>
              <a:gd name="connsiteX2" fmla="*/ 7965430 w 11546828"/>
              <a:gd name="connsiteY2" fmla="*/ 1786 h 6214534"/>
              <a:gd name="connsiteX3" fmla="*/ 11546828 w 11546828"/>
              <a:gd name="connsiteY3" fmla="*/ 1786 h 6214534"/>
              <a:gd name="connsiteX4" fmla="*/ 11546828 w 11546828"/>
              <a:gd name="connsiteY4" fmla="*/ 2866740 h 6214534"/>
              <a:gd name="connsiteX5" fmla="*/ 11225095 w 11546828"/>
              <a:gd name="connsiteY5" fmla="*/ 3179536 h 6214534"/>
              <a:gd name="connsiteX6" fmla="*/ 11225095 w 11546828"/>
              <a:gd name="connsiteY6" fmla="*/ 301542 h 6214534"/>
              <a:gd name="connsiteX7" fmla="*/ 320042 w 11546828"/>
              <a:gd name="connsiteY7" fmla="*/ 301542 h 6214534"/>
              <a:gd name="connsiteX8" fmla="*/ 320042 w 11546828"/>
              <a:gd name="connsiteY8" fmla="*/ 5909424 h 6214534"/>
              <a:gd name="connsiteX9" fmla="*/ 8417210 w 11546828"/>
              <a:gd name="connsiteY9" fmla="*/ 5909424 h 6214534"/>
              <a:gd name="connsiteX10" fmla="*/ 8103383 w 11546828"/>
              <a:gd name="connsiteY10" fmla="*/ 6214534 h 6214534"/>
              <a:gd name="connsiteX11" fmla="*/ 7222929 w 11546828"/>
              <a:gd name="connsiteY11" fmla="*/ 6214534 h 6214534"/>
              <a:gd name="connsiteX12" fmla="*/ 7222929 w 11546828"/>
              <a:gd name="connsiteY12" fmla="*/ 6212748 h 6214534"/>
              <a:gd name="connsiteX13" fmla="*/ 0 w 11546828"/>
              <a:gd name="connsiteY13" fmla="*/ 6212748 h 6214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546828" h="6214534">
                <a:moveTo>
                  <a:pt x="0" y="0"/>
                </a:moveTo>
                <a:lnTo>
                  <a:pt x="7965430" y="0"/>
                </a:lnTo>
                <a:lnTo>
                  <a:pt x="7965430" y="1786"/>
                </a:lnTo>
                <a:lnTo>
                  <a:pt x="11546828" y="1786"/>
                </a:lnTo>
                <a:lnTo>
                  <a:pt x="11546828" y="2866740"/>
                </a:lnTo>
                <a:lnTo>
                  <a:pt x="11225095" y="3179536"/>
                </a:lnTo>
                <a:lnTo>
                  <a:pt x="11225095" y="301542"/>
                </a:lnTo>
                <a:lnTo>
                  <a:pt x="320042" y="301542"/>
                </a:lnTo>
                <a:lnTo>
                  <a:pt x="320042" y="5909424"/>
                </a:lnTo>
                <a:lnTo>
                  <a:pt x="8417210" y="5909424"/>
                </a:lnTo>
                <a:lnTo>
                  <a:pt x="8103383" y="6214534"/>
                </a:lnTo>
                <a:lnTo>
                  <a:pt x="7222929" y="6214534"/>
                </a:lnTo>
                <a:lnTo>
                  <a:pt x="7222929"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Right Triangle 30">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AB23185-FA72-4F4D-A773-370B1207892C}"/>
              </a:ext>
            </a:extLst>
          </p:cNvPr>
          <p:cNvSpPr>
            <a:spLocks noGrp="1"/>
          </p:cNvSpPr>
          <p:nvPr>
            <p:ph type="ctrTitle"/>
          </p:nvPr>
        </p:nvSpPr>
        <p:spPr>
          <a:xfrm>
            <a:off x="1006900" y="1188637"/>
            <a:ext cx="3141430" cy="4480726"/>
          </a:xfrm>
        </p:spPr>
        <p:txBody>
          <a:bodyPr vert="horz" lIns="91440" tIns="45720" rIns="91440" bIns="45720" rtlCol="0" anchor="ctr">
            <a:normAutofit/>
          </a:bodyPr>
          <a:lstStyle/>
          <a:p>
            <a:pPr algn="r"/>
            <a:r>
              <a:rPr lang="en-US" sz="6100" kern="1200">
                <a:solidFill>
                  <a:schemeClr val="tx1"/>
                </a:solidFill>
                <a:latin typeface="+mj-lt"/>
                <a:ea typeface="+mj-ea"/>
                <a:cs typeface="+mj-cs"/>
              </a:rPr>
              <a:t>Using Research in Practice</a:t>
            </a:r>
          </a:p>
        </p:txBody>
      </p:sp>
      <p:cxnSp>
        <p:nvCxnSpPr>
          <p:cNvPr id="35" name="Straight Connector 34">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id="{EFB53DF7-22CC-49B5-ABA1-5BF59325D7F9}"/>
              </a:ext>
            </a:extLst>
          </p:cNvPr>
          <p:cNvSpPr>
            <a:spLocks noGrp="1"/>
          </p:cNvSpPr>
          <p:nvPr>
            <p:ph type="subTitle" idx="1"/>
          </p:nvPr>
        </p:nvSpPr>
        <p:spPr>
          <a:xfrm>
            <a:off x="5138928" y="1338729"/>
            <a:ext cx="4795584" cy="4180542"/>
          </a:xfrm>
        </p:spPr>
        <p:txBody>
          <a:bodyPr vert="horz" lIns="91440" tIns="45720" rIns="91440" bIns="45720" rtlCol="0" anchor="ctr">
            <a:normAutofit/>
          </a:bodyPr>
          <a:lstStyle/>
          <a:p>
            <a:pPr indent="-228600" algn="l">
              <a:buFont typeface="Arial" panose="020B0604020202020204" pitchFamily="34" charset="0"/>
              <a:buChar char="•"/>
            </a:pPr>
            <a:endParaRPr lang="en-US"/>
          </a:p>
          <a:p>
            <a:pPr indent="-228600" algn="l">
              <a:buFont typeface="Arial" panose="020B0604020202020204" pitchFamily="34" charset="0"/>
              <a:buChar char="•"/>
            </a:pPr>
            <a:r>
              <a:rPr lang="en-US"/>
              <a:t>Lauren White</a:t>
            </a:r>
          </a:p>
          <a:p>
            <a:pPr indent="-228600" algn="l">
              <a:buFont typeface="Arial" panose="020B0604020202020204" pitchFamily="34" charset="0"/>
              <a:buChar char="•"/>
            </a:pPr>
            <a:r>
              <a:rPr lang="en-US"/>
              <a:t>Jo Boyne</a:t>
            </a:r>
          </a:p>
          <a:p>
            <a:pPr indent="-228600" algn="l">
              <a:buFont typeface="Arial" panose="020B0604020202020204" pitchFamily="34" charset="0"/>
              <a:buChar char="•"/>
            </a:pPr>
            <a:endParaRPr lang="en-US"/>
          </a:p>
        </p:txBody>
      </p:sp>
      <p:sp>
        <p:nvSpPr>
          <p:cNvPr id="6" name="TextBox 5">
            <a:extLst>
              <a:ext uri="{FF2B5EF4-FFF2-40B4-BE49-F238E27FC236}">
                <a16:creationId xmlns:a16="http://schemas.microsoft.com/office/drawing/2014/main" id="{F8A8F470-D157-4A2C-AF2F-995BB8B678CD}"/>
              </a:ext>
            </a:extLst>
          </p:cNvPr>
          <p:cNvSpPr txBox="1"/>
          <p:nvPr/>
        </p:nvSpPr>
        <p:spPr>
          <a:xfrm>
            <a:off x="9751909" y="6870700"/>
            <a:ext cx="2440091" cy="200055"/>
          </a:xfrm>
          <a:prstGeom prst="rect">
            <a:avLst/>
          </a:prstGeom>
          <a:solidFill>
            <a:srgbClr val="000000"/>
          </a:solidFill>
        </p:spPr>
        <p:txBody>
          <a:bodyPr wrap="none" rtlCol="0">
            <a:spAutoFit/>
          </a:bodyPr>
          <a:lstStyle/>
          <a:p>
            <a:pPr algn="r">
              <a:spcAft>
                <a:spcPts val="600"/>
              </a:spcAft>
            </a:pPr>
            <a:r>
              <a:rPr lang="en-GB" sz="700">
                <a:solidFill>
                  <a:srgbClr val="FFFFFF"/>
                </a:solidFill>
                <a:hlinkClick r:id="rId2" tooltip="http://dipteeraut.blogspot.com/2013/05/coffee.html">
                  <a:extLst>
                    <a:ext uri="{A12FA001-AC4F-418D-AE19-62706E023703}">
                      <ahyp:hlinkClr xmlns:ahyp="http://schemas.microsoft.com/office/drawing/2018/hyperlinkcolor" val="tx"/>
                    </a:ext>
                  </a:extLst>
                </a:hlinkClick>
              </a:rPr>
              <a:t>This Photo</a:t>
            </a:r>
            <a:r>
              <a:rPr lang="en-GB" sz="700">
                <a:solidFill>
                  <a:srgbClr val="FFFFFF"/>
                </a:solidFill>
              </a:rPr>
              <a:t> by Unknown Author is licensed under </a:t>
            </a:r>
            <a:r>
              <a:rPr lang="en-GB" sz="700">
                <a:solidFill>
                  <a:srgbClr val="FFFFFF"/>
                </a:solidFill>
                <a:hlinkClick r:id="rId3" tooltip="https://creativecommons.org/licenses/by-nc-sa/3.0/">
                  <a:extLst>
                    <a:ext uri="{A12FA001-AC4F-418D-AE19-62706E023703}">
                      <ahyp:hlinkClr xmlns:ahyp="http://schemas.microsoft.com/office/drawing/2018/hyperlinkcolor" val="tx"/>
                    </a:ext>
                  </a:extLst>
                </a:hlinkClick>
              </a:rPr>
              <a:t>CC BY-SA-NC</a:t>
            </a:r>
            <a:endParaRPr lang="en-GB" sz="700">
              <a:solidFill>
                <a:srgbClr val="FFFFFF"/>
              </a:solidFill>
            </a:endParaRPr>
          </a:p>
        </p:txBody>
      </p:sp>
      <p:sp>
        <p:nvSpPr>
          <p:cNvPr id="8" name="TextBox 7">
            <a:extLst>
              <a:ext uri="{FF2B5EF4-FFF2-40B4-BE49-F238E27FC236}">
                <a16:creationId xmlns:a16="http://schemas.microsoft.com/office/drawing/2014/main" id="{90AF32A1-AADE-4B82-8342-C1C5696F1525}"/>
              </a:ext>
            </a:extLst>
          </p:cNvPr>
          <p:cNvSpPr txBox="1"/>
          <p:nvPr/>
        </p:nvSpPr>
        <p:spPr>
          <a:xfrm>
            <a:off x="7552393" y="6870700"/>
            <a:ext cx="2186816" cy="200055"/>
          </a:xfrm>
          <a:prstGeom prst="rect">
            <a:avLst/>
          </a:prstGeom>
          <a:solidFill>
            <a:srgbClr val="000000"/>
          </a:solidFill>
        </p:spPr>
        <p:txBody>
          <a:bodyPr wrap="none" rtlCol="0">
            <a:spAutoFit/>
          </a:bodyPr>
          <a:lstStyle/>
          <a:p>
            <a:pPr algn="r">
              <a:spcAft>
                <a:spcPts val="600"/>
              </a:spcAft>
            </a:pPr>
            <a:r>
              <a:rPr lang="en-GB" sz="700">
                <a:solidFill>
                  <a:srgbClr val="FFFFFF"/>
                </a:solidFill>
                <a:hlinkClick r:id="rId4" tooltip="http://scherlund.blogspot.com/2016/07/a-multidisciplinary-future-for.html">
                  <a:extLst>
                    <a:ext uri="{A12FA001-AC4F-418D-AE19-62706E023703}">
                      <ahyp:hlinkClr xmlns:ahyp="http://schemas.microsoft.com/office/drawing/2018/hyperlinkcolor" val="tx"/>
                    </a:ext>
                  </a:extLst>
                </a:hlinkClick>
              </a:rPr>
              <a:t>This Photo</a:t>
            </a:r>
            <a:r>
              <a:rPr lang="en-GB" sz="700">
                <a:solidFill>
                  <a:srgbClr val="FFFFFF"/>
                </a:solidFill>
              </a:rPr>
              <a:t> by Unknown Author is licensed under </a:t>
            </a:r>
            <a:r>
              <a:rPr lang="en-GB" sz="700">
                <a:solidFill>
                  <a:srgbClr val="FFFFFF"/>
                </a:solidFill>
                <a:hlinkClick r:id="rId5" tooltip="https://creativecommons.org/licenses/by/3.0/">
                  <a:extLst>
                    <a:ext uri="{A12FA001-AC4F-418D-AE19-62706E023703}">
                      <ahyp:hlinkClr xmlns:ahyp="http://schemas.microsoft.com/office/drawing/2018/hyperlinkcolor" val="tx"/>
                    </a:ext>
                  </a:extLst>
                </a:hlinkClick>
              </a:rPr>
              <a:t>CC BY</a:t>
            </a:r>
            <a:endParaRPr lang="en-GB" sz="700">
              <a:solidFill>
                <a:srgbClr val="FFFFFF"/>
              </a:solidFill>
            </a:endParaRPr>
          </a:p>
        </p:txBody>
      </p:sp>
    </p:spTree>
    <p:extLst>
      <p:ext uri="{BB962C8B-B14F-4D97-AF65-F5344CB8AC3E}">
        <p14:creationId xmlns:p14="http://schemas.microsoft.com/office/powerpoint/2010/main" val="30207064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A4026A73-1F7F-49F2-B319-8CA3B3D532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2" y="321733"/>
            <a:ext cx="11546828" cy="6214534"/>
          </a:xfrm>
          <a:custGeom>
            <a:avLst/>
            <a:gdLst>
              <a:gd name="connsiteX0" fmla="*/ 0 w 11546828"/>
              <a:gd name="connsiteY0" fmla="*/ 0 h 6214534"/>
              <a:gd name="connsiteX1" fmla="*/ 7965430 w 11546828"/>
              <a:gd name="connsiteY1" fmla="*/ 0 h 6214534"/>
              <a:gd name="connsiteX2" fmla="*/ 7965430 w 11546828"/>
              <a:gd name="connsiteY2" fmla="*/ 1786 h 6214534"/>
              <a:gd name="connsiteX3" fmla="*/ 11546828 w 11546828"/>
              <a:gd name="connsiteY3" fmla="*/ 1786 h 6214534"/>
              <a:gd name="connsiteX4" fmla="*/ 11546828 w 11546828"/>
              <a:gd name="connsiteY4" fmla="*/ 2866740 h 6214534"/>
              <a:gd name="connsiteX5" fmla="*/ 11225095 w 11546828"/>
              <a:gd name="connsiteY5" fmla="*/ 3179536 h 6214534"/>
              <a:gd name="connsiteX6" fmla="*/ 11225095 w 11546828"/>
              <a:gd name="connsiteY6" fmla="*/ 301542 h 6214534"/>
              <a:gd name="connsiteX7" fmla="*/ 320042 w 11546828"/>
              <a:gd name="connsiteY7" fmla="*/ 301542 h 6214534"/>
              <a:gd name="connsiteX8" fmla="*/ 320042 w 11546828"/>
              <a:gd name="connsiteY8" fmla="*/ 5909424 h 6214534"/>
              <a:gd name="connsiteX9" fmla="*/ 8417210 w 11546828"/>
              <a:gd name="connsiteY9" fmla="*/ 5909424 h 6214534"/>
              <a:gd name="connsiteX10" fmla="*/ 8103383 w 11546828"/>
              <a:gd name="connsiteY10" fmla="*/ 6214534 h 6214534"/>
              <a:gd name="connsiteX11" fmla="*/ 7222929 w 11546828"/>
              <a:gd name="connsiteY11" fmla="*/ 6214534 h 6214534"/>
              <a:gd name="connsiteX12" fmla="*/ 7222929 w 11546828"/>
              <a:gd name="connsiteY12" fmla="*/ 6212748 h 6214534"/>
              <a:gd name="connsiteX13" fmla="*/ 0 w 11546828"/>
              <a:gd name="connsiteY13" fmla="*/ 6212748 h 6214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546828" h="6214534">
                <a:moveTo>
                  <a:pt x="0" y="0"/>
                </a:moveTo>
                <a:lnTo>
                  <a:pt x="7965430" y="0"/>
                </a:lnTo>
                <a:lnTo>
                  <a:pt x="7965430" y="1786"/>
                </a:lnTo>
                <a:lnTo>
                  <a:pt x="11546828" y="1786"/>
                </a:lnTo>
                <a:lnTo>
                  <a:pt x="11546828" y="2866740"/>
                </a:lnTo>
                <a:lnTo>
                  <a:pt x="11225095" y="3179536"/>
                </a:lnTo>
                <a:lnTo>
                  <a:pt x="11225095" y="301542"/>
                </a:lnTo>
                <a:lnTo>
                  <a:pt x="320042" y="301542"/>
                </a:lnTo>
                <a:lnTo>
                  <a:pt x="320042" y="5909424"/>
                </a:lnTo>
                <a:lnTo>
                  <a:pt x="8417210" y="5909424"/>
                </a:lnTo>
                <a:lnTo>
                  <a:pt x="8103383" y="6214534"/>
                </a:lnTo>
                <a:lnTo>
                  <a:pt x="7222929" y="6214534"/>
                </a:lnTo>
                <a:lnTo>
                  <a:pt x="7222929"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Right Triangle 11">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590072B-93E5-4D3C-AAB3-C1AA0CDF5CE5}"/>
              </a:ext>
            </a:extLst>
          </p:cNvPr>
          <p:cNvSpPr>
            <a:spLocks noGrp="1"/>
          </p:cNvSpPr>
          <p:nvPr>
            <p:ph type="title"/>
          </p:nvPr>
        </p:nvSpPr>
        <p:spPr>
          <a:xfrm>
            <a:off x="1077320" y="1186853"/>
            <a:ext cx="3141430" cy="4480726"/>
          </a:xfrm>
        </p:spPr>
        <p:txBody>
          <a:bodyPr>
            <a:normAutofit/>
          </a:bodyPr>
          <a:lstStyle/>
          <a:p>
            <a:pPr algn="r"/>
            <a:r>
              <a:rPr lang="en-GB" sz="4600" dirty="0"/>
              <a:t>Get Involved </a:t>
            </a:r>
          </a:p>
        </p:txBody>
      </p:sp>
      <p:cxnSp>
        <p:nvCxnSpPr>
          <p:cNvPr id="16" name="Straight Connector 15">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E257DC33-FB67-4B4B-9851-E7508B720122}"/>
              </a:ext>
            </a:extLst>
          </p:cNvPr>
          <p:cNvSpPr>
            <a:spLocks noGrp="1"/>
          </p:cNvSpPr>
          <p:nvPr>
            <p:ph idx="1"/>
          </p:nvPr>
        </p:nvSpPr>
        <p:spPr>
          <a:xfrm>
            <a:off x="5138928" y="1338729"/>
            <a:ext cx="4795584" cy="4180542"/>
          </a:xfrm>
        </p:spPr>
        <p:txBody>
          <a:bodyPr anchor="ctr">
            <a:normAutofit/>
          </a:bodyPr>
          <a:lstStyle/>
          <a:p>
            <a:pPr marL="0" indent="0">
              <a:buNone/>
            </a:pPr>
            <a:endParaRPr lang="en-GB" sz="2400" dirty="0"/>
          </a:p>
          <a:p>
            <a:pPr marL="0" indent="0">
              <a:buNone/>
            </a:pPr>
            <a:r>
              <a:rPr lang="en-GB" sz="2400" dirty="0"/>
              <a:t>We are looking for research champions based in Children's Services.</a:t>
            </a:r>
          </a:p>
          <a:p>
            <a:pPr marL="0" indent="0">
              <a:buNone/>
            </a:pPr>
            <a:r>
              <a:rPr lang="en-GB" sz="2400" dirty="0"/>
              <a:t>If you are interested please contact us! </a:t>
            </a:r>
          </a:p>
          <a:p>
            <a:pPr marL="0" indent="0">
              <a:buNone/>
            </a:pPr>
            <a:r>
              <a:rPr lang="en-GB" sz="2400" dirty="0">
                <a:hlinkClick r:id="rId2"/>
              </a:rPr>
              <a:t>Joanne.boyne@hertfordshire.gov.uk</a:t>
            </a:r>
            <a:endParaRPr lang="en-GB" sz="2400" dirty="0"/>
          </a:p>
          <a:p>
            <a:pPr marL="0" indent="0">
              <a:buNone/>
            </a:pPr>
            <a:r>
              <a:rPr lang="en-GB" sz="2400" dirty="0"/>
              <a:t>Lauren.white1@hertfordshire.gov.uk</a:t>
            </a:r>
          </a:p>
          <a:p>
            <a:endParaRPr lang="en-GB" sz="2400" dirty="0"/>
          </a:p>
          <a:p>
            <a:endParaRPr lang="en-GB" sz="2400" dirty="0"/>
          </a:p>
          <a:p>
            <a:endParaRPr lang="en-GB" sz="2400" dirty="0"/>
          </a:p>
        </p:txBody>
      </p:sp>
    </p:spTree>
    <p:extLst>
      <p:ext uri="{BB962C8B-B14F-4D97-AF65-F5344CB8AC3E}">
        <p14:creationId xmlns:p14="http://schemas.microsoft.com/office/powerpoint/2010/main" val="2581702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a:extLst>
              <a:ext uri="{FF2B5EF4-FFF2-40B4-BE49-F238E27FC236}">
                <a16:creationId xmlns:a16="http://schemas.microsoft.com/office/drawing/2014/main" id="{EA1E787D-4BB1-4BEC-B15F-0445E723EAFE}"/>
              </a:ext>
            </a:extLst>
          </p:cNvPr>
          <p:cNvPicPr>
            <a:picLocks noGrp="1" noChangeAspect="1"/>
          </p:cNvPicPr>
          <p:nvPr>
            <p:ph idx="1"/>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b="15746"/>
          <a:stretch/>
        </p:blipFill>
        <p:spPr>
          <a:xfrm>
            <a:off x="20" y="1282"/>
            <a:ext cx="12191980" cy="6856718"/>
          </a:xfrm>
          <a:prstGeom prst="rect">
            <a:avLst/>
          </a:prstGeom>
        </p:spPr>
      </p:pic>
      <p:sp>
        <p:nvSpPr>
          <p:cNvPr id="6" name="TextBox 5">
            <a:extLst>
              <a:ext uri="{FF2B5EF4-FFF2-40B4-BE49-F238E27FC236}">
                <a16:creationId xmlns:a16="http://schemas.microsoft.com/office/drawing/2014/main" id="{99FBF796-7151-4F01-B837-E1432880ECA2}"/>
              </a:ext>
            </a:extLst>
          </p:cNvPr>
          <p:cNvSpPr txBox="1"/>
          <p:nvPr/>
        </p:nvSpPr>
        <p:spPr>
          <a:xfrm>
            <a:off x="9884958" y="6657945"/>
            <a:ext cx="2307042" cy="200055"/>
          </a:xfrm>
          <a:prstGeom prst="rect">
            <a:avLst/>
          </a:prstGeom>
          <a:solidFill>
            <a:srgbClr val="000000"/>
          </a:solidFill>
        </p:spPr>
        <p:txBody>
          <a:bodyPr wrap="none" rtlCol="0">
            <a:spAutoFit/>
          </a:bodyPr>
          <a:lstStyle/>
          <a:p>
            <a:pPr algn="r">
              <a:spcAft>
                <a:spcPts val="600"/>
              </a:spcAft>
            </a:pPr>
            <a:r>
              <a:rPr lang="en-GB" sz="700">
                <a:solidFill>
                  <a:srgbClr val="FFFFFF"/>
                </a:solidFill>
                <a:hlinkClick r:id="rId3" tooltip="http://www.thebluediamondgallery.com/handwriting/q/questions.html">
                  <a:extLst>
                    <a:ext uri="{A12FA001-AC4F-418D-AE19-62706E023703}">
                      <ahyp:hlinkClr xmlns:ahyp="http://schemas.microsoft.com/office/drawing/2018/hyperlinkcolor" val="tx"/>
                    </a:ext>
                  </a:extLst>
                </a:hlinkClick>
              </a:rPr>
              <a:t>This Photo</a:t>
            </a:r>
            <a:r>
              <a:rPr lang="en-GB" sz="700">
                <a:solidFill>
                  <a:srgbClr val="FFFFFF"/>
                </a:solidFill>
              </a:rPr>
              <a:t> by Unknown Author is licensed under </a:t>
            </a:r>
            <a:r>
              <a:rPr lang="en-GB" sz="700">
                <a:solidFill>
                  <a:srgbClr val="FFFFFF"/>
                </a:solidFill>
                <a:hlinkClick r:id="rId4" tooltip="https://creativecommons.org/licenses/by-sa/3.0/">
                  <a:extLst>
                    <a:ext uri="{A12FA001-AC4F-418D-AE19-62706E023703}">
                      <ahyp:hlinkClr xmlns:ahyp="http://schemas.microsoft.com/office/drawing/2018/hyperlinkcolor" val="tx"/>
                    </a:ext>
                  </a:extLst>
                </a:hlinkClick>
              </a:rPr>
              <a:t>CC BY-SA</a:t>
            </a:r>
            <a:endParaRPr lang="en-GB" sz="700">
              <a:solidFill>
                <a:srgbClr val="FFFFFF"/>
              </a:solidFill>
            </a:endParaRPr>
          </a:p>
        </p:txBody>
      </p:sp>
    </p:spTree>
    <p:extLst>
      <p:ext uri="{BB962C8B-B14F-4D97-AF65-F5344CB8AC3E}">
        <p14:creationId xmlns:p14="http://schemas.microsoft.com/office/powerpoint/2010/main" val="2046884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A4026A73-1F7F-49F2-B319-8CA3B3D532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2" y="321733"/>
            <a:ext cx="11546828" cy="6214534"/>
          </a:xfrm>
          <a:custGeom>
            <a:avLst/>
            <a:gdLst>
              <a:gd name="connsiteX0" fmla="*/ 0 w 11546828"/>
              <a:gd name="connsiteY0" fmla="*/ 0 h 6214534"/>
              <a:gd name="connsiteX1" fmla="*/ 7965430 w 11546828"/>
              <a:gd name="connsiteY1" fmla="*/ 0 h 6214534"/>
              <a:gd name="connsiteX2" fmla="*/ 7965430 w 11546828"/>
              <a:gd name="connsiteY2" fmla="*/ 1786 h 6214534"/>
              <a:gd name="connsiteX3" fmla="*/ 11546828 w 11546828"/>
              <a:gd name="connsiteY3" fmla="*/ 1786 h 6214534"/>
              <a:gd name="connsiteX4" fmla="*/ 11546828 w 11546828"/>
              <a:gd name="connsiteY4" fmla="*/ 2866740 h 6214534"/>
              <a:gd name="connsiteX5" fmla="*/ 11225095 w 11546828"/>
              <a:gd name="connsiteY5" fmla="*/ 3179536 h 6214534"/>
              <a:gd name="connsiteX6" fmla="*/ 11225095 w 11546828"/>
              <a:gd name="connsiteY6" fmla="*/ 301542 h 6214534"/>
              <a:gd name="connsiteX7" fmla="*/ 320042 w 11546828"/>
              <a:gd name="connsiteY7" fmla="*/ 301542 h 6214534"/>
              <a:gd name="connsiteX8" fmla="*/ 320042 w 11546828"/>
              <a:gd name="connsiteY8" fmla="*/ 5909424 h 6214534"/>
              <a:gd name="connsiteX9" fmla="*/ 8417210 w 11546828"/>
              <a:gd name="connsiteY9" fmla="*/ 5909424 h 6214534"/>
              <a:gd name="connsiteX10" fmla="*/ 8103383 w 11546828"/>
              <a:gd name="connsiteY10" fmla="*/ 6214534 h 6214534"/>
              <a:gd name="connsiteX11" fmla="*/ 7222929 w 11546828"/>
              <a:gd name="connsiteY11" fmla="*/ 6214534 h 6214534"/>
              <a:gd name="connsiteX12" fmla="*/ 7222929 w 11546828"/>
              <a:gd name="connsiteY12" fmla="*/ 6212748 h 6214534"/>
              <a:gd name="connsiteX13" fmla="*/ 0 w 11546828"/>
              <a:gd name="connsiteY13" fmla="*/ 6212748 h 6214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546828" h="6214534">
                <a:moveTo>
                  <a:pt x="0" y="0"/>
                </a:moveTo>
                <a:lnTo>
                  <a:pt x="7965430" y="0"/>
                </a:lnTo>
                <a:lnTo>
                  <a:pt x="7965430" y="1786"/>
                </a:lnTo>
                <a:lnTo>
                  <a:pt x="11546828" y="1786"/>
                </a:lnTo>
                <a:lnTo>
                  <a:pt x="11546828" y="2866740"/>
                </a:lnTo>
                <a:lnTo>
                  <a:pt x="11225095" y="3179536"/>
                </a:lnTo>
                <a:lnTo>
                  <a:pt x="11225095" y="301542"/>
                </a:lnTo>
                <a:lnTo>
                  <a:pt x="320042" y="301542"/>
                </a:lnTo>
                <a:lnTo>
                  <a:pt x="320042" y="5909424"/>
                </a:lnTo>
                <a:lnTo>
                  <a:pt x="8417210" y="5909424"/>
                </a:lnTo>
                <a:lnTo>
                  <a:pt x="8103383" y="6214534"/>
                </a:lnTo>
                <a:lnTo>
                  <a:pt x="7222929" y="6214534"/>
                </a:lnTo>
                <a:lnTo>
                  <a:pt x="7222929"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Right Triangle 20">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84A6228-9F64-4066-B8EC-63A81A7F7080}"/>
              </a:ext>
            </a:extLst>
          </p:cNvPr>
          <p:cNvSpPr>
            <a:spLocks noGrp="1"/>
          </p:cNvSpPr>
          <p:nvPr>
            <p:ph type="title"/>
          </p:nvPr>
        </p:nvSpPr>
        <p:spPr>
          <a:xfrm>
            <a:off x="1006900" y="1188637"/>
            <a:ext cx="3141430" cy="4480726"/>
          </a:xfrm>
        </p:spPr>
        <p:txBody>
          <a:bodyPr>
            <a:normAutofit/>
          </a:bodyPr>
          <a:lstStyle/>
          <a:p>
            <a:pPr algn="r"/>
            <a:r>
              <a:rPr lang="en-GB" sz="3600" dirty="0"/>
              <a:t>INTRODUCTION</a:t>
            </a:r>
            <a:br>
              <a:rPr lang="en-GB" sz="3600" dirty="0"/>
            </a:br>
            <a:endParaRPr lang="en-GB" sz="3600" dirty="0"/>
          </a:p>
        </p:txBody>
      </p:sp>
      <p:cxnSp>
        <p:nvCxnSpPr>
          <p:cNvPr id="25" name="Straight Connector 24">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8D58B0BB-F56A-4B90-BB84-CCD2F528D291}"/>
              </a:ext>
            </a:extLst>
          </p:cNvPr>
          <p:cNvSpPr>
            <a:spLocks noGrp="1"/>
          </p:cNvSpPr>
          <p:nvPr>
            <p:ph idx="1"/>
          </p:nvPr>
        </p:nvSpPr>
        <p:spPr>
          <a:xfrm>
            <a:off x="5138928" y="1338729"/>
            <a:ext cx="4795584" cy="4180542"/>
          </a:xfrm>
        </p:spPr>
        <p:txBody>
          <a:bodyPr anchor="ctr">
            <a:normAutofit/>
          </a:bodyPr>
          <a:lstStyle/>
          <a:p>
            <a:pPr marL="0" indent="0">
              <a:buNone/>
            </a:pPr>
            <a:r>
              <a:rPr lang="en-GB" sz="1700" b="1"/>
              <a:t>Lyn Romeo, England’s Chief Social Worker for Adults (England): </a:t>
            </a:r>
          </a:p>
          <a:p>
            <a:pPr marL="0" indent="0">
              <a:buNone/>
            </a:pPr>
            <a:endParaRPr lang="en-GB" sz="170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sz="1700">
                <a:latin typeface="Calibri" panose="020F0502020204030204" pitchFamily="34" charset="0"/>
                <a:ea typeface="Calibri" panose="020F0502020204030204" pitchFamily="34" charset="0"/>
                <a:cs typeface="Times New Roman" panose="02020603050405020304" pitchFamily="18" charset="0"/>
              </a:rPr>
              <a:t>Social workers should have a critical understanding of the difference between theory, research, evidence and expertise and the role of professional judgement. They should use practice evidence and research to inform the complex judgements and decisions needed to support, empower and protect their service users. They should apply imagination, creativity and curiosity to working in partnership with individuals and their carers, acknowledging the centrality of people’s own expertise about their experience and needs (Chief Social Worker, Department of Health, 2015).</a:t>
            </a:r>
            <a:endParaRPr lang="en-GB" sz="1700">
              <a:effectLst/>
              <a:latin typeface="Calibri" panose="020F0502020204030204" pitchFamily="34" charset="0"/>
              <a:ea typeface="Calibri" panose="020F0502020204030204" pitchFamily="34" charset="0"/>
              <a:cs typeface="Times New Roman" panose="02020603050405020304" pitchFamily="18" charset="0"/>
            </a:endParaRPr>
          </a:p>
          <a:p>
            <a:endParaRPr lang="en-GB" sz="1700"/>
          </a:p>
        </p:txBody>
      </p:sp>
    </p:spTree>
    <p:extLst>
      <p:ext uri="{BB962C8B-B14F-4D97-AF65-F5344CB8AC3E}">
        <p14:creationId xmlns:p14="http://schemas.microsoft.com/office/powerpoint/2010/main" val="3173306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A4026A73-1F7F-49F2-B319-8CA3B3D532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2" y="321733"/>
            <a:ext cx="11546828" cy="6214534"/>
          </a:xfrm>
          <a:custGeom>
            <a:avLst/>
            <a:gdLst>
              <a:gd name="connsiteX0" fmla="*/ 0 w 11546828"/>
              <a:gd name="connsiteY0" fmla="*/ 0 h 6214534"/>
              <a:gd name="connsiteX1" fmla="*/ 7965430 w 11546828"/>
              <a:gd name="connsiteY1" fmla="*/ 0 h 6214534"/>
              <a:gd name="connsiteX2" fmla="*/ 7965430 w 11546828"/>
              <a:gd name="connsiteY2" fmla="*/ 1786 h 6214534"/>
              <a:gd name="connsiteX3" fmla="*/ 11546828 w 11546828"/>
              <a:gd name="connsiteY3" fmla="*/ 1786 h 6214534"/>
              <a:gd name="connsiteX4" fmla="*/ 11546828 w 11546828"/>
              <a:gd name="connsiteY4" fmla="*/ 2866740 h 6214534"/>
              <a:gd name="connsiteX5" fmla="*/ 11225095 w 11546828"/>
              <a:gd name="connsiteY5" fmla="*/ 3179536 h 6214534"/>
              <a:gd name="connsiteX6" fmla="*/ 11225095 w 11546828"/>
              <a:gd name="connsiteY6" fmla="*/ 301542 h 6214534"/>
              <a:gd name="connsiteX7" fmla="*/ 320042 w 11546828"/>
              <a:gd name="connsiteY7" fmla="*/ 301542 h 6214534"/>
              <a:gd name="connsiteX8" fmla="*/ 320042 w 11546828"/>
              <a:gd name="connsiteY8" fmla="*/ 5909424 h 6214534"/>
              <a:gd name="connsiteX9" fmla="*/ 8417210 w 11546828"/>
              <a:gd name="connsiteY9" fmla="*/ 5909424 h 6214534"/>
              <a:gd name="connsiteX10" fmla="*/ 8103383 w 11546828"/>
              <a:gd name="connsiteY10" fmla="*/ 6214534 h 6214534"/>
              <a:gd name="connsiteX11" fmla="*/ 7222929 w 11546828"/>
              <a:gd name="connsiteY11" fmla="*/ 6214534 h 6214534"/>
              <a:gd name="connsiteX12" fmla="*/ 7222929 w 11546828"/>
              <a:gd name="connsiteY12" fmla="*/ 6212748 h 6214534"/>
              <a:gd name="connsiteX13" fmla="*/ 0 w 11546828"/>
              <a:gd name="connsiteY13" fmla="*/ 6212748 h 6214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546828" h="6214534">
                <a:moveTo>
                  <a:pt x="0" y="0"/>
                </a:moveTo>
                <a:lnTo>
                  <a:pt x="7965430" y="0"/>
                </a:lnTo>
                <a:lnTo>
                  <a:pt x="7965430" y="1786"/>
                </a:lnTo>
                <a:lnTo>
                  <a:pt x="11546828" y="1786"/>
                </a:lnTo>
                <a:lnTo>
                  <a:pt x="11546828" y="2866740"/>
                </a:lnTo>
                <a:lnTo>
                  <a:pt x="11225095" y="3179536"/>
                </a:lnTo>
                <a:lnTo>
                  <a:pt x="11225095" y="301542"/>
                </a:lnTo>
                <a:lnTo>
                  <a:pt x="320042" y="301542"/>
                </a:lnTo>
                <a:lnTo>
                  <a:pt x="320042" y="5909424"/>
                </a:lnTo>
                <a:lnTo>
                  <a:pt x="8417210" y="5909424"/>
                </a:lnTo>
                <a:lnTo>
                  <a:pt x="8103383" y="6214534"/>
                </a:lnTo>
                <a:lnTo>
                  <a:pt x="7222929" y="6214534"/>
                </a:lnTo>
                <a:lnTo>
                  <a:pt x="7222929"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Right Triangle 11">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B8067EE-2D19-4733-AB4A-88C4411BC7CE}"/>
              </a:ext>
            </a:extLst>
          </p:cNvPr>
          <p:cNvSpPr>
            <a:spLocks noGrp="1"/>
          </p:cNvSpPr>
          <p:nvPr>
            <p:ph type="title"/>
          </p:nvPr>
        </p:nvSpPr>
        <p:spPr>
          <a:xfrm>
            <a:off x="1077320" y="1095504"/>
            <a:ext cx="3141430" cy="4480726"/>
          </a:xfrm>
        </p:spPr>
        <p:txBody>
          <a:bodyPr>
            <a:normAutofit/>
          </a:bodyPr>
          <a:lstStyle/>
          <a:p>
            <a:pPr algn="ctr"/>
            <a:r>
              <a:rPr lang="en-GB" sz="3600" dirty="0"/>
              <a:t>Hertfordshire Social Work Teaching Partnership (HSWTP)</a:t>
            </a:r>
          </a:p>
        </p:txBody>
      </p:sp>
      <p:cxnSp>
        <p:nvCxnSpPr>
          <p:cNvPr id="16" name="Straight Connector 15">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121494C9-8DFB-4FD9-821A-4C293480C713}"/>
              </a:ext>
            </a:extLst>
          </p:cNvPr>
          <p:cNvSpPr>
            <a:spLocks noGrp="1"/>
          </p:cNvSpPr>
          <p:nvPr>
            <p:ph idx="1"/>
          </p:nvPr>
        </p:nvSpPr>
        <p:spPr>
          <a:xfrm>
            <a:off x="5138928" y="1338729"/>
            <a:ext cx="4795584" cy="4180542"/>
          </a:xfrm>
        </p:spPr>
        <p:txBody>
          <a:bodyPr anchor="ctr">
            <a:normAutofit/>
          </a:bodyPr>
          <a:lstStyle/>
          <a:p>
            <a:r>
              <a:rPr lang="en-GB" sz="2400"/>
              <a:t>HSWTP recognises the importance of social work research. Currently, the HSWTP holds monthly research meetings with representatives from the four partner agencies to jointly create and support opportunities for social workers to undertake and use research. </a:t>
            </a:r>
          </a:p>
          <a:p>
            <a:endParaRPr lang="en-GB" sz="2400"/>
          </a:p>
        </p:txBody>
      </p:sp>
    </p:spTree>
    <p:extLst>
      <p:ext uri="{BB962C8B-B14F-4D97-AF65-F5344CB8AC3E}">
        <p14:creationId xmlns:p14="http://schemas.microsoft.com/office/powerpoint/2010/main" val="1375101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9">
            <a:extLst>
              <a:ext uri="{FF2B5EF4-FFF2-40B4-BE49-F238E27FC236}">
                <a16:creationId xmlns:a16="http://schemas.microsoft.com/office/drawing/2014/main" id="{A4026A73-1F7F-49F2-B319-8CA3B3D532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2" y="321733"/>
            <a:ext cx="11546828" cy="6214534"/>
          </a:xfrm>
          <a:custGeom>
            <a:avLst/>
            <a:gdLst>
              <a:gd name="connsiteX0" fmla="*/ 0 w 11546828"/>
              <a:gd name="connsiteY0" fmla="*/ 0 h 6214534"/>
              <a:gd name="connsiteX1" fmla="*/ 7965430 w 11546828"/>
              <a:gd name="connsiteY1" fmla="*/ 0 h 6214534"/>
              <a:gd name="connsiteX2" fmla="*/ 7965430 w 11546828"/>
              <a:gd name="connsiteY2" fmla="*/ 1786 h 6214534"/>
              <a:gd name="connsiteX3" fmla="*/ 11546828 w 11546828"/>
              <a:gd name="connsiteY3" fmla="*/ 1786 h 6214534"/>
              <a:gd name="connsiteX4" fmla="*/ 11546828 w 11546828"/>
              <a:gd name="connsiteY4" fmla="*/ 2866740 h 6214534"/>
              <a:gd name="connsiteX5" fmla="*/ 11225095 w 11546828"/>
              <a:gd name="connsiteY5" fmla="*/ 3179536 h 6214534"/>
              <a:gd name="connsiteX6" fmla="*/ 11225095 w 11546828"/>
              <a:gd name="connsiteY6" fmla="*/ 301542 h 6214534"/>
              <a:gd name="connsiteX7" fmla="*/ 320042 w 11546828"/>
              <a:gd name="connsiteY7" fmla="*/ 301542 h 6214534"/>
              <a:gd name="connsiteX8" fmla="*/ 320042 w 11546828"/>
              <a:gd name="connsiteY8" fmla="*/ 5909424 h 6214534"/>
              <a:gd name="connsiteX9" fmla="*/ 8417210 w 11546828"/>
              <a:gd name="connsiteY9" fmla="*/ 5909424 h 6214534"/>
              <a:gd name="connsiteX10" fmla="*/ 8103383 w 11546828"/>
              <a:gd name="connsiteY10" fmla="*/ 6214534 h 6214534"/>
              <a:gd name="connsiteX11" fmla="*/ 7222929 w 11546828"/>
              <a:gd name="connsiteY11" fmla="*/ 6214534 h 6214534"/>
              <a:gd name="connsiteX12" fmla="*/ 7222929 w 11546828"/>
              <a:gd name="connsiteY12" fmla="*/ 6212748 h 6214534"/>
              <a:gd name="connsiteX13" fmla="*/ 0 w 11546828"/>
              <a:gd name="connsiteY13" fmla="*/ 6212748 h 6214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546828" h="6214534">
                <a:moveTo>
                  <a:pt x="0" y="0"/>
                </a:moveTo>
                <a:lnTo>
                  <a:pt x="7965430" y="0"/>
                </a:lnTo>
                <a:lnTo>
                  <a:pt x="7965430" y="1786"/>
                </a:lnTo>
                <a:lnTo>
                  <a:pt x="11546828" y="1786"/>
                </a:lnTo>
                <a:lnTo>
                  <a:pt x="11546828" y="2866740"/>
                </a:lnTo>
                <a:lnTo>
                  <a:pt x="11225095" y="3179536"/>
                </a:lnTo>
                <a:lnTo>
                  <a:pt x="11225095" y="301542"/>
                </a:lnTo>
                <a:lnTo>
                  <a:pt x="320042" y="301542"/>
                </a:lnTo>
                <a:lnTo>
                  <a:pt x="320042" y="5909424"/>
                </a:lnTo>
                <a:lnTo>
                  <a:pt x="8417210" y="5909424"/>
                </a:lnTo>
                <a:lnTo>
                  <a:pt x="8103383" y="6214534"/>
                </a:lnTo>
                <a:lnTo>
                  <a:pt x="7222929" y="6214534"/>
                </a:lnTo>
                <a:lnTo>
                  <a:pt x="7222929"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Right Triangle 11">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3">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4CB1D02-A558-411E-BE30-AEF0B41BC34E}"/>
              </a:ext>
            </a:extLst>
          </p:cNvPr>
          <p:cNvSpPr>
            <a:spLocks noGrp="1"/>
          </p:cNvSpPr>
          <p:nvPr>
            <p:ph type="title"/>
          </p:nvPr>
        </p:nvSpPr>
        <p:spPr>
          <a:xfrm>
            <a:off x="1006900" y="1188637"/>
            <a:ext cx="3141430" cy="4480726"/>
          </a:xfrm>
        </p:spPr>
        <p:txBody>
          <a:bodyPr>
            <a:normAutofit/>
          </a:bodyPr>
          <a:lstStyle/>
          <a:p>
            <a:pPr algn="r"/>
            <a:r>
              <a:rPr lang="en-GB" dirty="0"/>
              <a:t>Research in Practice </a:t>
            </a:r>
            <a:r>
              <a:rPr lang="en-GB" sz="400" b="1" dirty="0"/>
              <a:t>Aim</a:t>
            </a:r>
          </a:p>
        </p:txBody>
      </p:sp>
      <p:cxnSp>
        <p:nvCxnSpPr>
          <p:cNvPr id="16" name="Straight Connector 15">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0B2EC2EA-46AD-474A-B179-BC92CCE23E15}"/>
              </a:ext>
            </a:extLst>
          </p:cNvPr>
          <p:cNvSpPr>
            <a:spLocks noGrp="1"/>
          </p:cNvSpPr>
          <p:nvPr>
            <p:ph idx="1"/>
          </p:nvPr>
        </p:nvSpPr>
        <p:spPr>
          <a:xfrm>
            <a:off x="5138928" y="1338729"/>
            <a:ext cx="4795584" cy="4180542"/>
          </a:xfrm>
        </p:spPr>
        <p:txBody>
          <a:bodyPr anchor="ctr">
            <a:normAutofit fontScale="77500" lnSpcReduction="20000"/>
          </a:bodyPr>
          <a:lstStyle/>
          <a:p>
            <a:pPr marL="0" indent="0">
              <a:buNone/>
            </a:pPr>
            <a:endParaRPr lang="en-GB" sz="2400" dirty="0"/>
          </a:p>
          <a:p>
            <a:pPr marL="0" indent="0">
              <a:buNone/>
            </a:pPr>
            <a:endParaRPr lang="en-GB" sz="2400" dirty="0"/>
          </a:p>
          <a:p>
            <a:pPr marL="0" indent="0">
              <a:buNone/>
            </a:pPr>
            <a:r>
              <a:rPr lang="en-GB" sz="2400" dirty="0"/>
              <a:t>The aim of this session is to emphasise research within grassroot social work by getting front line workers who use research; or are interested in using research to explore, conduct and share as the case may be,  practice evidence, research and practice.</a:t>
            </a:r>
          </a:p>
          <a:p>
            <a:pPr marL="0" indent="0">
              <a:buNone/>
            </a:pPr>
            <a:endParaRPr lang="en-GB" sz="2400" dirty="0"/>
          </a:p>
          <a:p>
            <a:pPr marL="0" indent="0">
              <a:buNone/>
            </a:pPr>
            <a:r>
              <a:rPr lang="en-GB" sz="2400" dirty="0"/>
              <a:t>We will also explore</a:t>
            </a:r>
          </a:p>
          <a:p>
            <a:r>
              <a:rPr lang="en-GB" sz="2400" dirty="0"/>
              <a:t>The role of research champion </a:t>
            </a:r>
          </a:p>
          <a:p>
            <a:pPr lvl="0"/>
            <a:r>
              <a:rPr lang="en-GB" sz="2400" dirty="0">
                <a:solidFill>
                  <a:prstClr val="black"/>
                </a:solidFill>
              </a:rPr>
              <a:t>The benefits </a:t>
            </a:r>
            <a:endParaRPr lang="en-GB" sz="2400" dirty="0"/>
          </a:p>
          <a:p>
            <a:r>
              <a:rPr lang="en-GB" sz="2400" dirty="0"/>
              <a:t>Informal and formal research</a:t>
            </a:r>
          </a:p>
          <a:p>
            <a:r>
              <a:rPr lang="en-GB" sz="2400" dirty="0"/>
              <a:t>Where to start </a:t>
            </a:r>
          </a:p>
          <a:p>
            <a:endParaRPr lang="en-GB" sz="2400" dirty="0"/>
          </a:p>
          <a:p>
            <a:endParaRPr lang="en-GB" sz="2400" dirty="0"/>
          </a:p>
          <a:p>
            <a:endParaRPr lang="en-GB" sz="2400" dirty="0"/>
          </a:p>
          <a:p>
            <a:pPr marL="0" indent="0">
              <a:buNone/>
            </a:pPr>
            <a:endParaRPr lang="en-GB" sz="2400" dirty="0"/>
          </a:p>
          <a:p>
            <a:pPr marL="0" indent="0">
              <a:buNone/>
            </a:pPr>
            <a:endParaRPr lang="en-GB" sz="2400" dirty="0"/>
          </a:p>
        </p:txBody>
      </p:sp>
    </p:spTree>
    <p:extLst>
      <p:ext uri="{BB962C8B-B14F-4D97-AF65-F5344CB8AC3E}">
        <p14:creationId xmlns:p14="http://schemas.microsoft.com/office/powerpoint/2010/main" val="973351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A4026A73-1F7F-49F2-B319-8CA3B3D532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2" y="321733"/>
            <a:ext cx="11546828" cy="6214534"/>
          </a:xfrm>
          <a:custGeom>
            <a:avLst/>
            <a:gdLst>
              <a:gd name="connsiteX0" fmla="*/ 0 w 11546828"/>
              <a:gd name="connsiteY0" fmla="*/ 0 h 6214534"/>
              <a:gd name="connsiteX1" fmla="*/ 7965430 w 11546828"/>
              <a:gd name="connsiteY1" fmla="*/ 0 h 6214534"/>
              <a:gd name="connsiteX2" fmla="*/ 7965430 w 11546828"/>
              <a:gd name="connsiteY2" fmla="*/ 1786 h 6214534"/>
              <a:gd name="connsiteX3" fmla="*/ 11546828 w 11546828"/>
              <a:gd name="connsiteY3" fmla="*/ 1786 h 6214534"/>
              <a:gd name="connsiteX4" fmla="*/ 11546828 w 11546828"/>
              <a:gd name="connsiteY4" fmla="*/ 2866740 h 6214534"/>
              <a:gd name="connsiteX5" fmla="*/ 11225095 w 11546828"/>
              <a:gd name="connsiteY5" fmla="*/ 3179536 h 6214534"/>
              <a:gd name="connsiteX6" fmla="*/ 11225095 w 11546828"/>
              <a:gd name="connsiteY6" fmla="*/ 301542 h 6214534"/>
              <a:gd name="connsiteX7" fmla="*/ 320042 w 11546828"/>
              <a:gd name="connsiteY7" fmla="*/ 301542 h 6214534"/>
              <a:gd name="connsiteX8" fmla="*/ 320042 w 11546828"/>
              <a:gd name="connsiteY8" fmla="*/ 5909424 h 6214534"/>
              <a:gd name="connsiteX9" fmla="*/ 8417210 w 11546828"/>
              <a:gd name="connsiteY9" fmla="*/ 5909424 h 6214534"/>
              <a:gd name="connsiteX10" fmla="*/ 8103383 w 11546828"/>
              <a:gd name="connsiteY10" fmla="*/ 6214534 h 6214534"/>
              <a:gd name="connsiteX11" fmla="*/ 7222929 w 11546828"/>
              <a:gd name="connsiteY11" fmla="*/ 6214534 h 6214534"/>
              <a:gd name="connsiteX12" fmla="*/ 7222929 w 11546828"/>
              <a:gd name="connsiteY12" fmla="*/ 6212748 h 6214534"/>
              <a:gd name="connsiteX13" fmla="*/ 0 w 11546828"/>
              <a:gd name="connsiteY13" fmla="*/ 6212748 h 6214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546828" h="6214534">
                <a:moveTo>
                  <a:pt x="0" y="0"/>
                </a:moveTo>
                <a:lnTo>
                  <a:pt x="7965430" y="0"/>
                </a:lnTo>
                <a:lnTo>
                  <a:pt x="7965430" y="1786"/>
                </a:lnTo>
                <a:lnTo>
                  <a:pt x="11546828" y="1786"/>
                </a:lnTo>
                <a:lnTo>
                  <a:pt x="11546828" y="2866740"/>
                </a:lnTo>
                <a:lnTo>
                  <a:pt x="11225095" y="3179536"/>
                </a:lnTo>
                <a:lnTo>
                  <a:pt x="11225095" y="301542"/>
                </a:lnTo>
                <a:lnTo>
                  <a:pt x="320042" y="301542"/>
                </a:lnTo>
                <a:lnTo>
                  <a:pt x="320042" y="5909424"/>
                </a:lnTo>
                <a:lnTo>
                  <a:pt x="8417210" y="5909424"/>
                </a:lnTo>
                <a:lnTo>
                  <a:pt x="8103383" y="6214534"/>
                </a:lnTo>
                <a:lnTo>
                  <a:pt x="7222929" y="6214534"/>
                </a:lnTo>
                <a:lnTo>
                  <a:pt x="7222929"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Right Triangle 11">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E293A61-CF4D-4333-B3CC-4F8B1CE1EB68}"/>
              </a:ext>
            </a:extLst>
          </p:cNvPr>
          <p:cNvSpPr>
            <a:spLocks noGrp="1"/>
          </p:cNvSpPr>
          <p:nvPr>
            <p:ph type="title"/>
          </p:nvPr>
        </p:nvSpPr>
        <p:spPr>
          <a:xfrm>
            <a:off x="1006900" y="1188637"/>
            <a:ext cx="3141430" cy="4480726"/>
          </a:xfrm>
        </p:spPr>
        <p:txBody>
          <a:bodyPr>
            <a:normAutofit/>
          </a:bodyPr>
          <a:lstStyle/>
          <a:p>
            <a:pPr algn="r"/>
            <a:r>
              <a:rPr lang="en-GB" sz="4600" dirty="0"/>
              <a:t>Benefits/</a:t>
            </a:r>
            <a:br>
              <a:rPr lang="en-GB" sz="4600" dirty="0"/>
            </a:br>
            <a:r>
              <a:rPr lang="en-GB" sz="4600" dirty="0"/>
              <a:t>Advantages</a:t>
            </a:r>
          </a:p>
        </p:txBody>
      </p:sp>
      <p:cxnSp>
        <p:nvCxnSpPr>
          <p:cNvPr id="16" name="Straight Connector 15">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13204F1D-F9EC-4BAB-96A8-35DC21955606}"/>
              </a:ext>
            </a:extLst>
          </p:cNvPr>
          <p:cNvSpPr>
            <a:spLocks noGrp="1"/>
          </p:cNvSpPr>
          <p:nvPr>
            <p:ph idx="1"/>
          </p:nvPr>
        </p:nvSpPr>
        <p:spPr>
          <a:xfrm>
            <a:off x="5138928" y="1338729"/>
            <a:ext cx="4795584" cy="4180542"/>
          </a:xfrm>
        </p:spPr>
        <p:txBody>
          <a:bodyPr anchor="ctr">
            <a:normAutofit lnSpcReduction="10000"/>
          </a:bodyPr>
          <a:lstStyle/>
          <a:p>
            <a:pPr lvl="0"/>
            <a:r>
              <a:rPr lang="en-GB" sz="1700" dirty="0"/>
              <a:t>For practitioners to be able to embed evidence-based approach in their practice.</a:t>
            </a:r>
          </a:p>
          <a:p>
            <a:pPr lvl="0"/>
            <a:r>
              <a:rPr lang="en-GB" sz="1700" dirty="0"/>
              <a:t>To share research with peers who could be dealing with complex cases.</a:t>
            </a:r>
          </a:p>
          <a:p>
            <a:pPr lvl="0"/>
            <a:r>
              <a:rPr lang="en-GB" sz="1700" dirty="0"/>
              <a:t>To achieve better outcomes that are person-centred and creative </a:t>
            </a:r>
          </a:p>
          <a:p>
            <a:pPr lvl="0"/>
            <a:r>
              <a:rPr lang="en-GB" sz="1700" dirty="0"/>
              <a:t>To provide evidence for professional capabilities (PCF) at different levels.</a:t>
            </a:r>
          </a:p>
          <a:p>
            <a:pPr lvl="0"/>
            <a:r>
              <a:rPr lang="en-GB" sz="1700" dirty="0"/>
              <a:t>To be able to work effectively within the principles of Connected lives.</a:t>
            </a:r>
          </a:p>
          <a:p>
            <a:pPr lvl="0"/>
            <a:r>
              <a:rPr lang="en-GB" sz="1700" dirty="0"/>
              <a:t>Raise the profile of social workers</a:t>
            </a:r>
          </a:p>
          <a:p>
            <a:pPr lvl="0"/>
            <a:r>
              <a:rPr lang="en-GB" sz="1700" dirty="0"/>
              <a:t>To be have an input in deciding research topics or areas </a:t>
            </a:r>
          </a:p>
          <a:p>
            <a:pPr lvl="0"/>
            <a:r>
              <a:rPr lang="en-GB" sz="1700" dirty="0"/>
              <a:t>To evidence on CPD / PMDS </a:t>
            </a:r>
          </a:p>
          <a:p>
            <a:pPr marL="0" lvl="0" indent="0">
              <a:buNone/>
            </a:pPr>
            <a:endParaRPr lang="en-GB" sz="1700" dirty="0"/>
          </a:p>
          <a:p>
            <a:pPr marL="0" indent="0">
              <a:buNone/>
            </a:pPr>
            <a:endParaRPr lang="en-GB" sz="1700" dirty="0"/>
          </a:p>
        </p:txBody>
      </p:sp>
    </p:spTree>
    <p:extLst>
      <p:ext uri="{BB962C8B-B14F-4D97-AF65-F5344CB8AC3E}">
        <p14:creationId xmlns:p14="http://schemas.microsoft.com/office/powerpoint/2010/main" val="24201317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A4026A73-1F7F-49F2-B319-8CA3B3D532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2" y="321733"/>
            <a:ext cx="11546828" cy="6214534"/>
          </a:xfrm>
          <a:custGeom>
            <a:avLst/>
            <a:gdLst>
              <a:gd name="connsiteX0" fmla="*/ 0 w 11546828"/>
              <a:gd name="connsiteY0" fmla="*/ 0 h 6214534"/>
              <a:gd name="connsiteX1" fmla="*/ 7965430 w 11546828"/>
              <a:gd name="connsiteY1" fmla="*/ 0 h 6214534"/>
              <a:gd name="connsiteX2" fmla="*/ 7965430 w 11546828"/>
              <a:gd name="connsiteY2" fmla="*/ 1786 h 6214534"/>
              <a:gd name="connsiteX3" fmla="*/ 11546828 w 11546828"/>
              <a:gd name="connsiteY3" fmla="*/ 1786 h 6214534"/>
              <a:gd name="connsiteX4" fmla="*/ 11546828 w 11546828"/>
              <a:gd name="connsiteY4" fmla="*/ 2866740 h 6214534"/>
              <a:gd name="connsiteX5" fmla="*/ 11225095 w 11546828"/>
              <a:gd name="connsiteY5" fmla="*/ 3179536 h 6214534"/>
              <a:gd name="connsiteX6" fmla="*/ 11225095 w 11546828"/>
              <a:gd name="connsiteY6" fmla="*/ 301542 h 6214534"/>
              <a:gd name="connsiteX7" fmla="*/ 320042 w 11546828"/>
              <a:gd name="connsiteY7" fmla="*/ 301542 h 6214534"/>
              <a:gd name="connsiteX8" fmla="*/ 320042 w 11546828"/>
              <a:gd name="connsiteY8" fmla="*/ 5909424 h 6214534"/>
              <a:gd name="connsiteX9" fmla="*/ 8417210 w 11546828"/>
              <a:gd name="connsiteY9" fmla="*/ 5909424 h 6214534"/>
              <a:gd name="connsiteX10" fmla="*/ 8103383 w 11546828"/>
              <a:gd name="connsiteY10" fmla="*/ 6214534 h 6214534"/>
              <a:gd name="connsiteX11" fmla="*/ 7222929 w 11546828"/>
              <a:gd name="connsiteY11" fmla="*/ 6214534 h 6214534"/>
              <a:gd name="connsiteX12" fmla="*/ 7222929 w 11546828"/>
              <a:gd name="connsiteY12" fmla="*/ 6212748 h 6214534"/>
              <a:gd name="connsiteX13" fmla="*/ 0 w 11546828"/>
              <a:gd name="connsiteY13" fmla="*/ 6212748 h 6214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546828" h="6214534">
                <a:moveTo>
                  <a:pt x="0" y="0"/>
                </a:moveTo>
                <a:lnTo>
                  <a:pt x="7965430" y="0"/>
                </a:lnTo>
                <a:lnTo>
                  <a:pt x="7965430" y="1786"/>
                </a:lnTo>
                <a:lnTo>
                  <a:pt x="11546828" y="1786"/>
                </a:lnTo>
                <a:lnTo>
                  <a:pt x="11546828" y="2866740"/>
                </a:lnTo>
                <a:lnTo>
                  <a:pt x="11225095" y="3179536"/>
                </a:lnTo>
                <a:lnTo>
                  <a:pt x="11225095" y="301542"/>
                </a:lnTo>
                <a:lnTo>
                  <a:pt x="320042" y="301542"/>
                </a:lnTo>
                <a:lnTo>
                  <a:pt x="320042" y="5909424"/>
                </a:lnTo>
                <a:lnTo>
                  <a:pt x="8417210" y="5909424"/>
                </a:lnTo>
                <a:lnTo>
                  <a:pt x="8103383" y="6214534"/>
                </a:lnTo>
                <a:lnTo>
                  <a:pt x="7222929" y="6214534"/>
                </a:lnTo>
                <a:lnTo>
                  <a:pt x="7222929"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Right Triangle 11">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590072B-93E5-4D3C-AAB3-C1AA0CDF5CE5}"/>
              </a:ext>
            </a:extLst>
          </p:cNvPr>
          <p:cNvSpPr>
            <a:spLocks noGrp="1"/>
          </p:cNvSpPr>
          <p:nvPr>
            <p:ph type="title"/>
          </p:nvPr>
        </p:nvSpPr>
        <p:spPr>
          <a:xfrm>
            <a:off x="1006900" y="1188637"/>
            <a:ext cx="3141430" cy="4480726"/>
          </a:xfrm>
        </p:spPr>
        <p:txBody>
          <a:bodyPr>
            <a:normAutofit/>
          </a:bodyPr>
          <a:lstStyle/>
          <a:p>
            <a:pPr algn="r"/>
            <a:r>
              <a:rPr lang="en-GB" sz="4600" dirty="0"/>
              <a:t>Informal Research </a:t>
            </a:r>
          </a:p>
        </p:txBody>
      </p:sp>
      <p:cxnSp>
        <p:nvCxnSpPr>
          <p:cNvPr id="16" name="Straight Connector 15">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E257DC33-FB67-4B4B-9851-E7508B720122}"/>
              </a:ext>
            </a:extLst>
          </p:cNvPr>
          <p:cNvSpPr>
            <a:spLocks noGrp="1"/>
          </p:cNvSpPr>
          <p:nvPr>
            <p:ph idx="1"/>
          </p:nvPr>
        </p:nvSpPr>
        <p:spPr>
          <a:xfrm>
            <a:off x="5138928" y="1338729"/>
            <a:ext cx="4795584" cy="4180542"/>
          </a:xfrm>
        </p:spPr>
        <p:txBody>
          <a:bodyPr anchor="ctr">
            <a:normAutofit fontScale="92500" lnSpcReduction="20000"/>
          </a:bodyPr>
          <a:lstStyle/>
          <a:p>
            <a:pPr marL="0" indent="0">
              <a:buNone/>
            </a:pPr>
            <a:endParaRPr lang="en-GB" sz="2400" dirty="0"/>
          </a:p>
          <a:p>
            <a:r>
              <a:rPr lang="en-GB" sz="2400" dirty="0"/>
              <a:t>An every day task – we do it all the time! </a:t>
            </a:r>
          </a:p>
          <a:p>
            <a:r>
              <a:rPr lang="en-GB" sz="2400" dirty="0">
                <a:latin typeface="+mj-lt"/>
              </a:rPr>
              <a:t>Research is</a:t>
            </a:r>
            <a:r>
              <a:rPr lang="en-GB" sz="2400" b="1" dirty="0">
                <a:latin typeface="+mj-lt"/>
              </a:rPr>
              <a:t> a process of collecting data and information on a specific topic- For example, </a:t>
            </a:r>
            <a:r>
              <a:rPr lang="en-GB" sz="2400" dirty="0"/>
              <a:t>Planning a birthday party </a:t>
            </a:r>
          </a:p>
          <a:p>
            <a:r>
              <a:rPr lang="en-GB" sz="2400" dirty="0"/>
              <a:t>Finding local resources and feeding back to team </a:t>
            </a:r>
          </a:p>
          <a:p>
            <a:r>
              <a:rPr lang="en-GB" sz="2400" dirty="0"/>
              <a:t>Reading/use of case law to inform your practice. Showing everything you have considered within your reports. </a:t>
            </a:r>
          </a:p>
          <a:p>
            <a:r>
              <a:rPr lang="en-GB" sz="2400" dirty="0"/>
              <a:t>Gathering information about gaps in service and working to meet these needs within the team.  </a:t>
            </a:r>
          </a:p>
          <a:p>
            <a:endParaRPr lang="en-GB" sz="2400" dirty="0"/>
          </a:p>
        </p:txBody>
      </p:sp>
    </p:spTree>
    <p:extLst>
      <p:ext uri="{BB962C8B-B14F-4D97-AF65-F5344CB8AC3E}">
        <p14:creationId xmlns:p14="http://schemas.microsoft.com/office/powerpoint/2010/main" val="34284160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A4026A73-1F7F-49F2-B319-8CA3B3D532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2" y="321733"/>
            <a:ext cx="11546828" cy="6214534"/>
          </a:xfrm>
          <a:custGeom>
            <a:avLst/>
            <a:gdLst>
              <a:gd name="connsiteX0" fmla="*/ 0 w 11546828"/>
              <a:gd name="connsiteY0" fmla="*/ 0 h 6214534"/>
              <a:gd name="connsiteX1" fmla="*/ 7965430 w 11546828"/>
              <a:gd name="connsiteY1" fmla="*/ 0 h 6214534"/>
              <a:gd name="connsiteX2" fmla="*/ 7965430 w 11546828"/>
              <a:gd name="connsiteY2" fmla="*/ 1786 h 6214534"/>
              <a:gd name="connsiteX3" fmla="*/ 11546828 w 11546828"/>
              <a:gd name="connsiteY3" fmla="*/ 1786 h 6214534"/>
              <a:gd name="connsiteX4" fmla="*/ 11546828 w 11546828"/>
              <a:gd name="connsiteY4" fmla="*/ 2866740 h 6214534"/>
              <a:gd name="connsiteX5" fmla="*/ 11225095 w 11546828"/>
              <a:gd name="connsiteY5" fmla="*/ 3179536 h 6214534"/>
              <a:gd name="connsiteX6" fmla="*/ 11225095 w 11546828"/>
              <a:gd name="connsiteY6" fmla="*/ 301542 h 6214534"/>
              <a:gd name="connsiteX7" fmla="*/ 320042 w 11546828"/>
              <a:gd name="connsiteY7" fmla="*/ 301542 h 6214534"/>
              <a:gd name="connsiteX8" fmla="*/ 320042 w 11546828"/>
              <a:gd name="connsiteY8" fmla="*/ 5909424 h 6214534"/>
              <a:gd name="connsiteX9" fmla="*/ 8417210 w 11546828"/>
              <a:gd name="connsiteY9" fmla="*/ 5909424 h 6214534"/>
              <a:gd name="connsiteX10" fmla="*/ 8103383 w 11546828"/>
              <a:gd name="connsiteY10" fmla="*/ 6214534 h 6214534"/>
              <a:gd name="connsiteX11" fmla="*/ 7222929 w 11546828"/>
              <a:gd name="connsiteY11" fmla="*/ 6214534 h 6214534"/>
              <a:gd name="connsiteX12" fmla="*/ 7222929 w 11546828"/>
              <a:gd name="connsiteY12" fmla="*/ 6212748 h 6214534"/>
              <a:gd name="connsiteX13" fmla="*/ 0 w 11546828"/>
              <a:gd name="connsiteY13" fmla="*/ 6212748 h 6214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546828" h="6214534">
                <a:moveTo>
                  <a:pt x="0" y="0"/>
                </a:moveTo>
                <a:lnTo>
                  <a:pt x="7965430" y="0"/>
                </a:lnTo>
                <a:lnTo>
                  <a:pt x="7965430" y="1786"/>
                </a:lnTo>
                <a:lnTo>
                  <a:pt x="11546828" y="1786"/>
                </a:lnTo>
                <a:lnTo>
                  <a:pt x="11546828" y="2866740"/>
                </a:lnTo>
                <a:lnTo>
                  <a:pt x="11225095" y="3179536"/>
                </a:lnTo>
                <a:lnTo>
                  <a:pt x="11225095" y="301542"/>
                </a:lnTo>
                <a:lnTo>
                  <a:pt x="320042" y="301542"/>
                </a:lnTo>
                <a:lnTo>
                  <a:pt x="320042" y="5909424"/>
                </a:lnTo>
                <a:lnTo>
                  <a:pt x="8417210" y="5909424"/>
                </a:lnTo>
                <a:lnTo>
                  <a:pt x="8103383" y="6214534"/>
                </a:lnTo>
                <a:lnTo>
                  <a:pt x="7222929" y="6214534"/>
                </a:lnTo>
                <a:lnTo>
                  <a:pt x="7222929"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Right Triangle 11">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590072B-93E5-4D3C-AAB3-C1AA0CDF5CE5}"/>
              </a:ext>
            </a:extLst>
          </p:cNvPr>
          <p:cNvSpPr>
            <a:spLocks noGrp="1"/>
          </p:cNvSpPr>
          <p:nvPr>
            <p:ph type="title"/>
          </p:nvPr>
        </p:nvSpPr>
        <p:spPr>
          <a:xfrm>
            <a:off x="1006900" y="1188637"/>
            <a:ext cx="3141430" cy="4480726"/>
          </a:xfrm>
        </p:spPr>
        <p:txBody>
          <a:bodyPr>
            <a:normAutofit/>
          </a:bodyPr>
          <a:lstStyle/>
          <a:p>
            <a:pPr algn="r"/>
            <a:r>
              <a:rPr lang="en-GB" sz="4600" dirty="0"/>
              <a:t>Formal Research </a:t>
            </a:r>
          </a:p>
        </p:txBody>
      </p:sp>
      <p:cxnSp>
        <p:nvCxnSpPr>
          <p:cNvPr id="16" name="Straight Connector 15">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E257DC33-FB67-4B4B-9851-E7508B720122}"/>
              </a:ext>
            </a:extLst>
          </p:cNvPr>
          <p:cNvSpPr>
            <a:spLocks noGrp="1"/>
          </p:cNvSpPr>
          <p:nvPr>
            <p:ph idx="1"/>
          </p:nvPr>
        </p:nvSpPr>
        <p:spPr>
          <a:xfrm>
            <a:off x="5196803" y="1380839"/>
            <a:ext cx="4795584" cy="4180542"/>
          </a:xfrm>
        </p:spPr>
        <p:txBody>
          <a:bodyPr anchor="ctr">
            <a:normAutofit fontScale="85000" lnSpcReduction="20000"/>
          </a:bodyPr>
          <a:lstStyle/>
          <a:p>
            <a:endParaRPr lang="en-GB" sz="2400" dirty="0"/>
          </a:p>
          <a:p>
            <a:endParaRPr lang="en-GB" sz="2400" dirty="0"/>
          </a:p>
          <a:p>
            <a:pPr marL="0" indent="0">
              <a:buNone/>
            </a:pPr>
            <a:endParaRPr lang="en-GB" sz="2400" b="1" dirty="0"/>
          </a:p>
          <a:p>
            <a:endParaRPr lang="en-GB" sz="2400" b="1" dirty="0"/>
          </a:p>
          <a:p>
            <a:r>
              <a:rPr lang="en-GB" sz="2400" b="1" dirty="0"/>
              <a:t>Formal research</a:t>
            </a:r>
            <a:r>
              <a:rPr lang="en-GB" sz="2400" dirty="0"/>
              <a:t> is the process by which we learn new information to better understand ourselves, each other, and the world with which we interact.</a:t>
            </a:r>
          </a:p>
          <a:p>
            <a:r>
              <a:rPr lang="en-GB" sz="2400" dirty="0"/>
              <a:t>Data gathered in a controlled, structured, systemic and objective way</a:t>
            </a:r>
          </a:p>
          <a:p>
            <a:r>
              <a:rPr lang="en-GB" sz="2400" dirty="0"/>
              <a:t>This research is more objective and all outcomes are backed up and evidenced. </a:t>
            </a:r>
          </a:p>
          <a:p>
            <a:r>
              <a:rPr lang="en-GB" sz="2400" dirty="0"/>
              <a:t>Support provided by the University of Hertfordshire </a:t>
            </a:r>
          </a:p>
          <a:p>
            <a:pPr marL="0" indent="0">
              <a:buNone/>
            </a:pPr>
            <a:endParaRPr lang="en-GB" sz="2400" dirty="0"/>
          </a:p>
          <a:p>
            <a:endParaRPr lang="en-GB" sz="2400" dirty="0"/>
          </a:p>
          <a:p>
            <a:pPr marL="0" indent="0">
              <a:buNone/>
            </a:pPr>
            <a:endParaRPr lang="en-GB" sz="2400" dirty="0"/>
          </a:p>
          <a:p>
            <a:pPr marL="0" indent="0">
              <a:buNone/>
            </a:pPr>
            <a:endParaRPr lang="en-GB" sz="2400" dirty="0"/>
          </a:p>
          <a:p>
            <a:pPr marL="0" indent="0">
              <a:buNone/>
            </a:pPr>
            <a:endParaRPr lang="en-GB" sz="2400" dirty="0"/>
          </a:p>
          <a:p>
            <a:pPr marL="0" indent="0">
              <a:buNone/>
            </a:pPr>
            <a:endParaRPr lang="en-GB" sz="2400" dirty="0"/>
          </a:p>
        </p:txBody>
      </p:sp>
    </p:spTree>
    <p:extLst>
      <p:ext uri="{BB962C8B-B14F-4D97-AF65-F5344CB8AC3E}">
        <p14:creationId xmlns:p14="http://schemas.microsoft.com/office/powerpoint/2010/main" val="1410795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A4026A73-1F7F-49F2-B319-8CA3B3D532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2" y="321733"/>
            <a:ext cx="11546828" cy="6214534"/>
          </a:xfrm>
          <a:custGeom>
            <a:avLst/>
            <a:gdLst>
              <a:gd name="connsiteX0" fmla="*/ 0 w 11546828"/>
              <a:gd name="connsiteY0" fmla="*/ 0 h 6214534"/>
              <a:gd name="connsiteX1" fmla="*/ 7965430 w 11546828"/>
              <a:gd name="connsiteY1" fmla="*/ 0 h 6214534"/>
              <a:gd name="connsiteX2" fmla="*/ 7965430 w 11546828"/>
              <a:gd name="connsiteY2" fmla="*/ 1786 h 6214534"/>
              <a:gd name="connsiteX3" fmla="*/ 11546828 w 11546828"/>
              <a:gd name="connsiteY3" fmla="*/ 1786 h 6214534"/>
              <a:gd name="connsiteX4" fmla="*/ 11546828 w 11546828"/>
              <a:gd name="connsiteY4" fmla="*/ 2866740 h 6214534"/>
              <a:gd name="connsiteX5" fmla="*/ 11225095 w 11546828"/>
              <a:gd name="connsiteY5" fmla="*/ 3179536 h 6214534"/>
              <a:gd name="connsiteX6" fmla="*/ 11225095 w 11546828"/>
              <a:gd name="connsiteY6" fmla="*/ 301542 h 6214534"/>
              <a:gd name="connsiteX7" fmla="*/ 320042 w 11546828"/>
              <a:gd name="connsiteY7" fmla="*/ 301542 h 6214534"/>
              <a:gd name="connsiteX8" fmla="*/ 320042 w 11546828"/>
              <a:gd name="connsiteY8" fmla="*/ 5909424 h 6214534"/>
              <a:gd name="connsiteX9" fmla="*/ 8417210 w 11546828"/>
              <a:gd name="connsiteY9" fmla="*/ 5909424 h 6214534"/>
              <a:gd name="connsiteX10" fmla="*/ 8103383 w 11546828"/>
              <a:gd name="connsiteY10" fmla="*/ 6214534 h 6214534"/>
              <a:gd name="connsiteX11" fmla="*/ 7222929 w 11546828"/>
              <a:gd name="connsiteY11" fmla="*/ 6214534 h 6214534"/>
              <a:gd name="connsiteX12" fmla="*/ 7222929 w 11546828"/>
              <a:gd name="connsiteY12" fmla="*/ 6212748 h 6214534"/>
              <a:gd name="connsiteX13" fmla="*/ 0 w 11546828"/>
              <a:gd name="connsiteY13" fmla="*/ 6212748 h 6214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546828" h="6214534">
                <a:moveTo>
                  <a:pt x="0" y="0"/>
                </a:moveTo>
                <a:lnTo>
                  <a:pt x="7965430" y="0"/>
                </a:lnTo>
                <a:lnTo>
                  <a:pt x="7965430" y="1786"/>
                </a:lnTo>
                <a:lnTo>
                  <a:pt x="11546828" y="1786"/>
                </a:lnTo>
                <a:lnTo>
                  <a:pt x="11546828" y="2866740"/>
                </a:lnTo>
                <a:lnTo>
                  <a:pt x="11225095" y="3179536"/>
                </a:lnTo>
                <a:lnTo>
                  <a:pt x="11225095" y="301542"/>
                </a:lnTo>
                <a:lnTo>
                  <a:pt x="320042" y="301542"/>
                </a:lnTo>
                <a:lnTo>
                  <a:pt x="320042" y="5909424"/>
                </a:lnTo>
                <a:lnTo>
                  <a:pt x="8417210" y="5909424"/>
                </a:lnTo>
                <a:lnTo>
                  <a:pt x="8103383" y="6214534"/>
                </a:lnTo>
                <a:lnTo>
                  <a:pt x="7222929" y="6214534"/>
                </a:lnTo>
                <a:lnTo>
                  <a:pt x="7222929"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Right Triangle 11">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590072B-93E5-4D3C-AAB3-C1AA0CDF5CE5}"/>
              </a:ext>
            </a:extLst>
          </p:cNvPr>
          <p:cNvSpPr>
            <a:spLocks noGrp="1"/>
          </p:cNvSpPr>
          <p:nvPr>
            <p:ph type="title"/>
          </p:nvPr>
        </p:nvSpPr>
        <p:spPr>
          <a:xfrm>
            <a:off x="1006900" y="1188637"/>
            <a:ext cx="3141430" cy="4480726"/>
          </a:xfrm>
        </p:spPr>
        <p:txBody>
          <a:bodyPr>
            <a:normAutofit/>
          </a:bodyPr>
          <a:lstStyle/>
          <a:p>
            <a:pPr algn="r"/>
            <a:r>
              <a:rPr lang="en-GB" sz="4600" dirty="0"/>
              <a:t>Our Own Research Project </a:t>
            </a:r>
          </a:p>
        </p:txBody>
      </p:sp>
      <p:cxnSp>
        <p:nvCxnSpPr>
          <p:cNvPr id="16" name="Straight Connector 15">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E257DC33-FB67-4B4B-9851-E7508B720122}"/>
              </a:ext>
            </a:extLst>
          </p:cNvPr>
          <p:cNvSpPr>
            <a:spLocks noGrp="1"/>
          </p:cNvSpPr>
          <p:nvPr>
            <p:ph idx="1"/>
          </p:nvPr>
        </p:nvSpPr>
        <p:spPr>
          <a:xfrm>
            <a:off x="5196803" y="1380839"/>
            <a:ext cx="4795584" cy="4180542"/>
          </a:xfrm>
        </p:spPr>
        <p:txBody>
          <a:bodyPr anchor="ctr">
            <a:normAutofit fontScale="70000" lnSpcReduction="20000"/>
          </a:bodyPr>
          <a:lstStyle/>
          <a:p>
            <a:endParaRPr lang="en-GB" sz="2400" dirty="0"/>
          </a:p>
          <a:p>
            <a:endParaRPr lang="en-GB" sz="2400" dirty="0"/>
          </a:p>
          <a:p>
            <a:pPr marL="0" indent="0">
              <a:buNone/>
            </a:pPr>
            <a:endParaRPr lang="en-GB" sz="2400" b="1" dirty="0"/>
          </a:p>
          <a:p>
            <a:endParaRPr lang="en-GB" sz="2400" b="1" dirty="0"/>
          </a:p>
          <a:p>
            <a:endParaRPr lang="en-GB" sz="2400" b="1" dirty="0"/>
          </a:p>
          <a:p>
            <a:pPr lvl="0"/>
            <a:r>
              <a:rPr lang="en-GB" sz="2300" dirty="0">
                <a:solidFill>
                  <a:prstClr val="black"/>
                </a:solidFill>
              </a:rPr>
              <a:t>Our idea draws on our own experiences and frustrations working in both Adult and Children's services </a:t>
            </a:r>
            <a:endParaRPr lang="en-GB" sz="2300" b="1" dirty="0"/>
          </a:p>
          <a:p>
            <a:r>
              <a:rPr lang="en-GB" sz="2400" dirty="0"/>
              <a:t>Exploring how Adults and Children’s services work together when a Parent has a learning disability </a:t>
            </a:r>
          </a:p>
          <a:p>
            <a:r>
              <a:rPr lang="en-GB" sz="2400" dirty="0"/>
              <a:t>Exploring examples of best practice in other local authorities</a:t>
            </a:r>
          </a:p>
          <a:p>
            <a:r>
              <a:rPr lang="en-GB" sz="2400" dirty="0"/>
              <a:t>Gathering information from social care practitioners using interviews, discussion groups and questionnaires. </a:t>
            </a:r>
          </a:p>
          <a:p>
            <a:r>
              <a:rPr lang="en-GB" sz="2400" dirty="0"/>
              <a:t>Support from the University of Hertfordshire </a:t>
            </a:r>
          </a:p>
          <a:p>
            <a:endParaRPr lang="en-GB" sz="2400" dirty="0"/>
          </a:p>
          <a:p>
            <a:endParaRPr lang="en-GB" sz="2400" dirty="0"/>
          </a:p>
          <a:p>
            <a:endParaRPr lang="en-GB" sz="2400" dirty="0"/>
          </a:p>
          <a:p>
            <a:pPr marL="0" indent="0">
              <a:buNone/>
            </a:pPr>
            <a:endParaRPr lang="en-GB" sz="2400" dirty="0"/>
          </a:p>
          <a:p>
            <a:pPr marL="0" indent="0">
              <a:buNone/>
            </a:pPr>
            <a:endParaRPr lang="en-GB" sz="2400" dirty="0"/>
          </a:p>
          <a:p>
            <a:pPr marL="0" indent="0">
              <a:buNone/>
            </a:pPr>
            <a:endParaRPr lang="en-GB" sz="2400" dirty="0"/>
          </a:p>
          <a:p>
            <a:pPr marL="0" indent="0">
              <a:buNone/>
            </a:pPr>
            <a:endParaRPr lang="en-GB" sz="2400" dirty="0"/>
          </a:p>
        </p:txBody>
      </p:sp>
    </p:spTree>
    <p:extLst>
      <p:ext uri="{BB962C8B-B14F-4D97-AF65-F5344CB8AC3E}">
        <p14:creationId xmlns:p14="http://schemas.microsoft.com/office/powerpoint/2010/main" val="31005694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A4026A73-1F7F-49F2-B319-8CA3B3D532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2" y="321733"/>
            <a:ext cx="11546828" cy="6214534"/>
          </a:xfrm>
          <a:custGeom>
            <a:avLst/>
            <a:gdLst>
              <a:gd name="connsiteX0" fmla="*/ 0 w 11546828"/>
              <a:gd name="connsiteY0" fmla="*/ 0 h 6214534"/>
              <a:gd name="connsiteX1" fmla="*/ 7965430 w 11546828"/>
              <a:gd name="connsiteY1" fmla="*/ 0 h 6214534"/>
              <a:gd name="connsiteX2" fmla="*/ 7965430 w 11546828"/>
              <a:gd name="connsiteY2" fmla="*/ 1786 h 6214534"/>
              <a:gd name="connsiteX3" fmla="*/ 11546828 w 11546828"/>
              <a:gd name="connsiteY3" fmla="*/ 1786 h 6214534"/>
              <a:gd name="connsiteX4" fmla="*/ 11546828 w 11546828"/>
              <a:gd name="connsiteY4" fmla="*/ 2866740 h 6214534"/>
              <a:gd name="connsiteX5" fmla="*/ 11225095 w 11546828"/>
              <a:gd name="connsiteY5" fmla="*/ 3179536 h 6214534"/>
              <a:gd name="connsiteX6" fmla="*/ 11225095 w 11546828"/>
              <a:gd name="connsiteY6" fmla="*/ 301542 h 6214534"/>
              <a:gd name="connsiteX7" fmla="*/ 320042 w 11546828"/>
              <a:gd name="connsiteY7" fmla="*/ 301542 h 6214534"/>
              <a:gd name="connsiteX8" fmla="*/ 320042 w 11546828"/>
              <a:gd name="connsiteY8" fmla="*/ 5909424 h 6214534"/>
              <a:gd name="connsiteX9" fmla="*/ 8417210 w 11546828"/>
              <a:gd name="connsiteY9" fmla="*/ 5909424 h 6214534"/>
              <a:gd name="connsiteX10" fmla="*/ 8103383 w 11546828"/>
              <a:gd name="connsiteY10" fmla="*/ 6214534 h 6214534"/>
              <a:gd name="connsiteX11" fmla="*/ 7222929 w 11546828"/>
              <a:gd name="connsiteY11" fmla="*/ 6214534 h 6214534"/>
              <a:gd name="connsiteX12" fmla="*/ 7222929 w 11546828"/>
              <a:gd name="connsiteY12" fmla="*/ 6212748 h 6214534"/>
              <a:gd name="connsiteX13" fmla="*/ 0 w 11546828"/>
              <a:gd name="connsiteY13" fmla="*/ 6212748 h 6214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546828" h="6214534">
                <a:moveTo>
                  <a:pt x="0" y="0"/>
                </a:moveTo>
                <a:lnTo>
                  <a:pt x="7965430" y="0"/>
                </a:lnTo>
                <a:lnTo>
                  <a:pt x="7965430" y="1786"/>
                </a:lnTo>
                <a:lnTo>
                  <a:pt x="11546828" y="1786"/>
                </a:lnTo>
                <a:lnTo>
                  <a:pt x="11546828" y="2866740"/>
                </a:lnTo>
                <a:lnTo>
                  <a:pt x="11225095" y="3179536"/>
                </a:lnTo>
                <a:lnTo>
                  <a:pt x="11225095" y="301542"/>
                </a:lnTo>
                <a:lnTo>
                  <a:pt x="320042" y="301542"/>
                </a:lnTo>
                <a:lnTo>
                  <a:pt x="320042" y="5909424"/>
                </a:lnTo>
                <a:lnTo>
                  <a:pt x="8417210" y="5909424"/>
                </a:lnTo>
                <a:lnTo>
                  <a:pt x="8103383" y="6214534"/>
                </a:lnTo>
                <a:lnTo>
                  <a:pt x="7222929" y="6214534"/>
                </a:lnTo>
                <a:lnTo>
                  <a:pt x="7222929"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Right Triangle 11">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590072B-93E5-4D3C-AAB3-C1AA0CDF5CE5}"/>
              </a:ext>
            </a:extLst>
          </p:cNvPr>
          <p:cNvSpPr>
            <a:spLocks noGrp="1"/>
          </p:cNvSpPr>
          <p:nvPr>
            <p:ph type="title"/>
          </p:nvPr>
        </p:nvSpPr>
        <p:spPr>
          <a:xfrm>
            <a:off x="1006900" y="1188637"/>
            <a:ext cx="3141430" cy="4480726"/>
          </a:xfrm>
        </p:spPr>
        <p:txBody>
          <a:bodyPr>
            <a:normAutofit/>
          </a:bodyPr>
          <a:lstStyle/>
          <a:p>
            <a:pPr algn="r"/>
            <a:r>
              <a:rPr lang="en-GB" sz="4600" dirty="0"/>
              <a:t>How to get involved </a:t>
            </a:r>
          </a:p>
        </p:txBody>
      </p:sp>
      <p:cxnSp>
        <p:nvCxnSpPr>
          <p:cNvPr id="16" name="Straight Connector 15">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E257DC33-FB67-4B4B-9851-E7508B720122}"/>
              </a:ext>
            </a:extLst>
          </p:cNvPr>
          <p:cNvSpPr>
            <a:spLocks noGrp="1"/>
          </p:cNvSpPr>
          <p:nvPr>
            <p:ph idx="1"/>
          </p:nvPr>
        </p:nvSpPr>
        <p:spPr>
          <a:xfrm>
            <a:off x="5138928" y="1338729"/>
            <a:ext cx="4795584" cy="4180542"/>
          </a:xfrm>
        </p:spPr>
        <p:txBody>
          <a:bodyPr anchor="ctr">
            <a:normAutofit/>
          </a:bodyPr>
          <a:lstStyle/>
          <a:p>
            <a:endParaRPr lang="en-GB" sz="2400" dirty="0"/>
          </a:p>
          <a:p>
            <a:r>
              <a:rPr lang="en-GB" sz="2400" dirty="0"/>
              <a:t>The role of research champion – If you have an idea, get in touch. </a:t>
            </a:r>
          </a:p>
          <a:p>
            <a:r>
              <a:rPr lang="en-GB" sz="2400" dirty="0"/>
              <a:t>Coffee groups and guest speakers</a:t>
            </a:r>
          </a:p>
          <a:p>
            <a:r>
              <a:rPr lang="en-GB" sz="2400" dirty="0"/>
              <a:t>Opportunities to present at conferences and be involved in student social work training </a:t>
            </a:r>
          </a:p>
          <a:p>
            <a:r>
              <a:rPr lang="en-GB" sz="2400" dirty="0"/>
              <a:t>Yammer Page </a:t>
            </a:r>
          </a:p>
          <a:p>
            <a:r>
              <a:rPr lang="en-GB" sz="2400" dirty="0"/>
              <a:t>Resources available </a:t>
            </a:r>
          </a:p>
          <a:p>
            <a:pPr marL="0" indent="0">
              <a:buNone/>
            </a:pPr>
            <a:endParaRPr lang="en-GB" sz="2400" dirty="0"/>
          </a:p>
          <a:p>
            <a:endParaRPr lang="en-GB" sz="2400" dirty="0"/>
          </a:p>
          <a:p>
            <a:endParaRPr lang="en-GB" sz="2400" dirty="0"/>
          </a:p>
        </p:txBody>
      </p:sp>
    </p:spTree>
    <p:extLst>
      <p:ext uri="{BB962C8B-B14F-4D97-AF65-F5344CB8AC3E}">
        <p14:creationId xmlns:p14="http://schemas.microsoft.com/office/powerpoint/2010/main" val="40129825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358</TotalTime>
  <Words>629</Words>
  <Application>Microsoft Office PowerPoint</Application>
  <PresentationFormat>Widescreen</PresentationFormat>
  <Paragraphs>86</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Using Research in Practice</vt:lpstr>
      <vt:lpstr>INTRODUCTION </vt:lpstr>
      <vt:lpstr>Hertfordshire Social Work Teaching Partnership (HSWTP)</vt:lpstr>
      <vt:lpstr>Research in Practice Aim</vt:lpstr>
      <vt:lpstr>Benefits/ Advantages</vt:lpstr>
      <vt:lpstr>Informal Research </vt:lpstr>
      <vt:lpstr>Formal Research </vt:lpstr>
      <vt:lpstr>Our Own Research Project </vt:lpstr>
      <vt:lpstr>How to get involved </vt:lpstr>
      <vt:lpstr>Get Involved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Research in Practice</dc:title>
  <dc:creator>Joanne Boyne</dc:creator>
  <cp:lastModifiedBy>Joanne Boyne</cp:lastModifiedBy>
  <cp:revision>13</cp:revision>
  <cp:lastPrinted>2021-03-10T10:59:13Z</cp:lastPrinted>
  <dcterms:created xsi:type="dcterms:W3CDTF">2021-02-26T16:11:36Z</dcterms:created>
  <dcterms:modified xsi:type="dcterms:W3CDTF">2021-03-10T13:39:19Z</dcterms:modified>
</cp:coreProperties>
</file>