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64" r:id="rId8"/>
    <p:sldId id="268" r:id="rId9"/>
    <p:sldId id="265" r:id="rId10"/>
    <p:sldId id="266" r:id="rId11"/>
    <p:sldId id="267"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E8F6FAC-1195-4D8E-A82D-BDB5DF8E6EE1}">
          <p14:sldIdLst>
            <p14:sldId id="256"/>
            <p14:sldId id="258"/>
            <p14:sldId id="259"/>
            <p14:sldId id="260"/>
            <p14:sldId id="261"/>
            <p14:sldId id="263"/>
            <p14:sldId id="264"/>
            <p14:sldId id="268"/>
            <p14:sldId id="265"/>
          </p14:sldIdLst>
        </p14:section>
        <p14:section name="Untitled Section" id="{43F98E1C-E00E-47F9-B31C-CE16C34F244D}">
          <p14:sldIdLst>
            <p14:sldId id="266"/>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A5266-C4E6-4D61-B51E-8F24505388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F0E0B6-1D48-4DD4-A326-C477E5C393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AFC93B1-4792-46F5-BF6B-3A79965186A4}"/>
              </a:ext>
            </a:extLst>
          </p:cNvPr>
          <p:cNvSpPr>
            <a:spLocks noGrp="1"/>
          </p:cNvSpPr>
          <p:nvPr>
            <p:ph type="dt" sz="half" idx="10"/>
          </p:nvPr>
        </p:nvSpPr>
        <p:spPr/>
        <p:txBody>
          <a:bodyPr/>
          <a:lstStyle/>
          <a:p>
            <a:fld id="{D8F2DC03-17AE-46E5-B33E-0F826BEE46DC}" type="datetimeFigureOut">
              <a:rPr lang="en-GB" smtClean="0"/>
              <a:t>10/03/2021</a:t>
            </a:fld>
            <a:endParaRPr lang="en-GB"/>
          </a:p>
        </p:txBody>
      </p:sp>
      <p:sp>
        <p:nvSpPr>
          <p:cNvPr id="5" name="Footer Placeholder 4">
            <a:extLst>
              <a:ext uri="{FF2B5EF4-FFF2-40B4-BE49-F238E27FC236}">
                <a16:creationId xmlns:a16="http://schemas.microsoft.com/office/drawing/2014/main" id="{3E69F51D-9E18-482B-805F-3F0C03E03D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E01645-3870-42A5-B5B3-D2A7909F4A19}"/>
              </a:ext>
            </a:extLst>
          </p:cNvPr>
          <p:cNvSpPr>
            <a:spLocks noGrp="1"/>
          </p:cNvSpPr>
          <p:nvPr>
            <p:ph type="sldNum" sz="quarter" idx="12"/>
          </p:nvPr>
        </p:nvSpPr>
        <p:spPr/>
        <p:txBody>
          <a:bodyPr/>
          <a:lstStyle/>
          <a:p>
            <a:fld id="{30ADDD51-D62A-45AC-A406-FD246FF98FD2}" type="slidenum">
              <a:rPr lang="en-GB" smtClean="0"/>
              <a:t>‹#›</a:t>
            </a:fld>
            <a:endParaRPr lang="en-GB"/>
          </a:p>
        </p:txBody>
      </p:sp>
    </p:spTree>
    <p:extLst>
      <p:ext uri="{BB962C8B-B14F-4D97-AF65-F5344CB8AC3E}">
        <p14:creationId xmlns:p14="http://schemas.microsoft.com/office/powerpoint/2010/main" val="982899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AAB1-759E-475E-A9AC-78F557A27A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F5EAD5-D32C-45A5-A302-529FC3029D5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131A0E-4338-4AF7-A4C2-5BB46A16461E}"/>
              </a:ext>
            </a:extLst>
          </p:cNvPr>
          <p:cNvSpPr>
            <a:spLocks noGrp="1"/>
          </p:cNvSpPr>
          <p:nvPr>
            <p:ph type="dt" sz="half" idx="10"/>
          </p:nvPr>
        </p:nvSpPr>
        <p:spPr/>
        <p:txBody>
          <a:bodyPr/>
          <a:lstStyle/>
          <a:p>
            <a:fld id="{D8F2DC03-17AE-46E5-B33E-0F826BEE46DC}" type="datetimeFigureOut">
              <a:rPr lang="en-GB" smtClean="0"/>
              <a:t>10/03/2021</a:t>
            </a:fld>
            <a:endParaRPr lang="en-GB"/>
          </a:p>
        </p:txBody>
      </p:sp>
      <p:sp>
        <p:nvSpPr>
          <p:cNvPr id="5" name="Footer Placeholder 4">
            <a:extLst>
              <a:ext uri="{FF2B5EF4-FFF2-40B4-BE49-F238E27FC236}">
                <a16:creationId xmlns:a16="http://schemas.microsoft.com/office/drawing/2014/main" id="{2B5619A8-0BA9-47AB-9469-2EC3738E20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DB5CDE-BE25-466D-9C23-4540427DAB80}"/>
              </a:ext>
            </a:extLst>
          </p:cNvPr>
          <p:cNvSpPr>
            <a:spLocks noGrp="1"/>
          </p:cNvSpPr>
          <p:nvPr>
            <p:ph type="sldNum" sz="quarter" idx="12"/>
          </p:nvPr>
        </p:nvSpPr>
        <p:spPr/>
        <p:txBody>
          <a:bodyPr/>
          <a:lstStyle/>
          <a:p>
            <a:fld id="{30ADDD51-D62A-45AC-A406-FD246FF98FD2}" type="slidenum">
              <a:rPr lang="en-GB" smtClean="0"/>
              <a:t>‹#›</a:t>
            </a:fld>
            <a:endParaRPr lang="en-GB"/>
          </a:p>
        </p:txBody>
      </p:sp>
    </p:spTree>
    <p:extLst>
      <p:ext uri="{BB962C8B-B14F-4D97-AF65-F5344CB8AC3E}">
        <p14:creationId xmlns:p14="http://schemas.microsoft.com/office/powerpoint/2010/main" val="356814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507E4-A08F-4026-9DD1-204E0EF65A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D62DED-4EA3-43D1-A0A1-D85DCA63E7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4AAC52-4422-4E86-BD65-E8B752926A8F}"/>
              </a:ext>
            </a:extLst>
          </p:cNvPr>
          <p:cNvSpPr>
            <a:spLocks noGrp="1"/>
          </p:cNvSpPr>
          <p:nvPr>
            <p:ph type="dt" sz="half" idx="10"/>
          </p:nvPr>
        </p:nvSpPr>
        <p:spPr/>
        <p:txBody>
          <a:bodyPr/>
          <a:lstStyle/>
          <a:p>
            <a:fld id="{D8F2DC03-17AE-46E5-B33E-0F826BEE46DC}" type="datetimeFigureOut">
              <a:rPr lang="en-GB" smtClean="0"/>
              <a:t>10/03/2021</a:t>
            </a:fld>
            <a:endParaRPr lang="en-GB"/>
          </a:p>
        </p:txBody>
      </p:sp>
      <p:sp>
        <p:nvSpPr>
          <p:cNvPr id="5" name="Footer Placeholder 4">
            <a:extLst>
              <a:ext uri="{FF2B5EF4-FFF2-40B4-BE49-F238E27FC236}">
                <a16:creationId xmlns:a16="http://schemas.microsoft.com/office/drawing/2014/main" id="{4CAB080F-0975-4678-954D-AA7B89BE77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608976-73E4-4CB4-BF27-D060FB0F8145}"/>
              </a:ext>
            </a:extLst>
          </p:cNvPr>
          <p:cNvSpPr>
            <a:spLocks noGrp="1"/>
          </p:cNvSpPr>
          <p:nvPr>
            <p:ph type="sldNum" sz="quarter" idx="12"/>
          </p:nvPr>
        </p:nvSpPr>
        <p:spPr/>
        <p:txBody>
          <a:bodyPr/>
          <a:lstStyle/>
          <a:p>
            <a:fld id="{30ADDD51-D62A-45AC-A406-FD246FF98FD2}" type="slidenum">
              <a:rPr lang="en-GB" smtClean="0"/>
              <a:t>‹#›</a:t>
            </a:fld>
            <a:endParaRPr lang="en-GB"/>
          </a:p>
        </p:txBody>
      </p:sp>
    </p:spTree>
    <p:extLst>
      <p:ext uri="{BB962C8B-B14F-4D97-AF65-F5344CB8AC3E}">
        <p14:creationId xmlns:p14="http://schemas.microsoft.com/office/powerpoint/2010/main" val="2214759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367AD-EF80-4185-B716-283BB633AE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5AF6E6-27E5-4366-BB74-8333B2C19D7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D02BE9-01FC-4BC0-A9CE-ADFD0D062F5E}"/>
              </a:ext>
            </a:extLst>
          </p:cNvPr>
          <p:cNvSpPr>
            <a:spLocks noGrp="1"/>
          </p:cNvSpPr>
          <p:nvPr>
            <p:ph type="dt" sz="half" idx="10"/>
          </p:nvPr>
        </p:nvSpPr>
        <p:spPr/>
        <p:txBody>
          <a:bodyPr/>
          <a:lstStyle/>
          <a:p>
            <a:fld id="{D8F2DC03-17AE-46E5-B33E-0F826BEE46DC}" type="datetimeFigureOut">
              <a:rPr lang="en-GB" smtClean="0"/>
              <a:t>10/03/2021</a:t>
            </a:fld>
            <a:endParaRPr lang="en-GB"/>
          </a:p>
        </p:txBody>
      </p:sp>
      <p:sp>
        <p:nvSpPr>
          <p:cNvPr id="5" name="Footer Placeholder 4">
            <a:extLst>
              <a:ext uri="{FF2B5EF4-FFF2-40B4-BE49-F238E27FC236}">
                <a16:creationId xmlns:a16="http://schemas.microsoft.com/office/drawing/2014/main" id="{E2170322-7E78-4A3F-94D4-27BDEF22FD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CC98BB-548D-46AB-9AD0-862D1B6AE044}"/>
              </a:ext>
            </a:extLst>
          </p:cNvPr>
          <p:cNvSpPr>
            <a:spLocks noGrp="1"/>
          </p:cNvSpPr>
          <p:nvPr>
            <p:ph type="sldNum" sz="quarter" idx="12"/>
          </p:nvPr>
        </p:nvSpPr>
        <p:spPr/>
        <p:txBody>
          <a:bodyPr/>
          <a:lstStyle/>
          <a:p>
            <a:fld id="{30ADDD51-D62A-45AC-A406-FD246FF98FD2}" type="slidenum">
              <a:rPr lang="en-GB" smtClean="0"/>
              <a:t>‹#›</a:t>
            </a:fld>
            <a:endParaRPr lang="en-GB"/>
          </a:p>
        </p:txBody>
      </p:sp>
    </p:spTree>
    <p:extLst>
      <p:ext uri="{BB962C8B-B14F-4D97-AF65-F5344CB8AC3E}">
        <p14:creationId xmlns:p14="http://schemas.microsoft.com/office/powerpoint/2010/main" val="235902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6EB67-DE60-4E42-AD54-8E5AFE133B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EE645D-F40E-4997-8E78-1690C5F5B8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195F795-2B67-4C57-A182-9DE5C7A0EFCE}"/>
              </a:ext>
            </a:extLst>
          </p:cNvPr>
          <p:cNvSpPr>
            <a:spLocks noGrp="1"/>
          </p:cNvSpPr>
          <p:nvPr>
            <p:ph type="dt" sz="half" idx="10"/>
          </p:nvPr>
        </p:nvSpPr>
        <p:spPr/>
        <p:txBody>
          <a:bodyPr/>
          <a:lstStyle/>
          <a:p>
            <a:fld id="{D8F2DC03-17AE-46E5-B33E-0F826BEE46DC}" type="datetimeFigureOut">
              <a:rPr lang="en-GB" smtClean="0"/>
              <a:t>10/03/2021</a:t>
            </a:fld>
            <a:endParaRPr lang="en-GB"/>
          </a:p>
        </p:txBody>
      </p:sp>
      <p:sp>
        <p:nvSpPr>
          <p:cNvPr id="5" name="Footer Placeholder 4">
            <a:extLst>
              <a:ext uri="{FF2B5EF4-FFF2-40B4-BE49-F238E27FC236}">
                <a16:creationId xmlns:a16="http://schemas.microsoft.com/office/drawing/2014/main" id="{46C31216-9F31-46C0-A5C6-7D7A5A17B9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639382-1F44-4889-A6C9-3CBF375C823B}"/>
              </a:ext>
            </a:extLst>
          </p:cNvPr>
          <p:cNvSpPr>
            <a:spLocks noGrp="1"/>
          </p:cNvSpPr>
          <p:nvPr>
            <p:ph type="sldNum" sz="quarter" idx="12"/>
          </p:nvPr>
        </p:nvSpPr>
        <p:spPr/>
        <p:txBody>
          <a:bodyPr/>
          <a:lstStyle/>
          <a:p>
            <a:fld id="{30ADDD51-D62A-45AC-A406-FD246FF98FD2}" type="slidenum">
              <a:rPr lang="en-GB" smtClean="0"/>
              <a:t>‹#›</a:t>
            </a:fld>
            <a:endParaRPr lang="en-GB"/>
          </a:p>
        </p:txBody>
      </p:sp>
    </p:spTree>
    <p:extLst>
      <p:ext uri="{BB962C8B-B14F-4D97-AF65-F5344CB8AC3E}">
        <p14:creationId xmlns:p14="http://schemas.microsoft.com/office/powerpoint/2010/main" val="3099033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34162-BBD7-4F06-B759-D09AB22906E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908F6B-859E-4A6D-965F-87B0F2A8E1F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1FC20BA-16B3-44AF-8EF0-AF8C28B9007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7ECB55-EBA1-4AD1-9E77-18160A83D966}"/>
              </a:ext>
            </a:extLst>
          </p:cNvPr>
          <p:cNvSpPr>
            <a:spLocks noGrp="1"/>
          </p:cNvSpPr>
          <p:nvPr>
            <p:ph type="dt" sz="half" idx="10"/>
          </p:nvPr>
        </p:nvSpPr>
        <p:spPr/>
        <p:txBody>
          <a:bodyPr/>
          <a:lstStyle/>
          <a:p>
            <a:fld id="{D8F2DC03-17AE-46E5-B33E-0F826BEE46DC}" type="datetimeFigureOut">
              <a:rPr lang="en-GB" smtClean="0"/>
              <a:t>10/03/2021</a:t>
            </a:fld>
            <a:endParaRPr lang="en-GB"/>
          </a:p>
        </p:txBody>
      </p:sp>
      <p:sp>
        <p:nvSpPr>
          <p:cNvPr id="6" name="Footer Placeholder 5">
            <a:extLst>
              <a:ext uri="{FF2B5EF4-FFF2-40B4-BE49-F238E27FC236}">
                <a16:creationId xmlns:a16="http://schemas.microsoft.com/office/drawing/2014/main" id="{3EE1B08D-646E-452F-B860-6EE3E79FF7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EB5466-4C18-448D-B417-5BB6810EC9CB}"/>
              </a:ext>
            </a:extLst>
          </p:cNvPr>
          <p:cNvSpPr>
            <a:spLocks noGrp="1"/>
          </p:cNvSpPr>
          <p:nvPr>
            <p:ph type="sldNum" sz="quarter" idx="12"/>
          </p:nvPr>
        </p:nvSpPr>
        <p:spPr/>
        <p:txBody>
          <a:bodyPr/>
          <a:lstStyle/>
          <a:p>
            <a:fld id="{30ADDD51-D62A-45AC-A406-FD246FF98FD2}" type="slidenum">
              <a:rPr lang="en-GB" smtClean="0"/>
              <a:t>‹#›</a:t>
            </a:fld>
            <a:endParaRPr lang="en-GB"/>
          </a:p>
        </p:txBody>
      </p:sp>
    </p:spTree>
    <p:extLst>
      <p:ext uri="{BB962C8B-B14F-4D97-AF65-F5344CB8AC3E}">
        <p14:creationId xmlns:p14="http://schemas.microsoft.com/office/powerpoint/2010/main" val="315063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39F05-DA03-4972-8497-6B62BF3971B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37CA76-32ED-461D-8118-34EB530964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C8B3C0C-E690-4481-AF4A-96C3B3EA55B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1FD7966-C362-4D75-AB2D-E10E067B96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D0BA3B-3EE6-4DC4-BD04-2850AE66A3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5015A4C-77C1-4F2E-BCC0-49E821183AD8}"/>
              </a:ext>
            </a:extLst>
          </p:cNvPr>
          <p:cNvSpPr>
            <a:spLocks noGrp="1"/>
          </p:cNvSpPr>
          <p:nvPr>
            <p:ph type="dt" sz="half" idx="10"/>
          </p:nvPr>
        </p:nvSpPr>
        <p:spPr/>
        <p:txBody>
          <a:bodyPr/>
          <a:lstStyle/>
          <a:p>
            <a:fld id="{D8F2DC03-17AE-46E5-B33E-0F826BEE46DC}" type="datetimeFigureOut">
              <a:rPr lang="en-GB" smtClean="0"/>
              <a:t>10/03/2021</a:t>
            </a:fld>
            <a:endParaRPr lang="en-GB"/>
          </a:p>
        </p:txBody>
      </p:sp>
      <p:sp>
        <p:nvSpPr>
          <p:cNvPr id="8" name="Footer Placeholder 7">
            <a:extLst>
              <a:ext uri="{FF2B5EF4-FFF2-40B4-BE49-F238E27FC236}">
                <a16:creationId xmlns:a16="http://schemas.microsoft.com/office/drawing/2014/main" id="{1ECBA3B2-BAE3-4EE2-8A61-7A8913E2548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961F2D1-74AC-4F67-AEAF-13DABE869952}"/>
              </a:ext>
            </a:extLst>
          </p:cNvPr>
          <p:cNvSpPr>
            <a:spLocks noGrp="1"/>
          </p:cNvSpPr>
          <p:nvPr>
            <p:ph type="sldNum" sz="quarter" idx="12"/>
          </p:nvPr>
        </p:nvSpPr>
        <p:spPr/>
        <p:txBody>
          <a:bodyPr/>
          <a:lstStyle/>
          <a:p>
            <a:fld id="{30ADDD51-D62A-45AC-A406-FD246FF98FD2}" type="slidenum">
              <a:rPr lang="en-GB" smtClean="0"/>
              <a:t>‹#›</a:t>
            </a:fld>
            <a:endParaRPr lang="en-GB"/>
          </a:p>
        </p:txBody>
      </p:sp>
    </p:spTree>
    <p:extLst>
      <p:ext uri="{BB962C8B-B14F-4D97-AF65-F5344CB8AC3E}">
        <p14:creationId xmlns:p14="http://schemas.microsoft.com/office/powerpoint/2010/main" val="809418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2011C-C139-4577-AEDC-A230B9229D3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8BB6D02-5044-4F51-BF5C-D0FC2C577C38}"/>
              </a:ext>
            </a:extLst>
          </p:cNvPr>
          <p:cNvSpPr>
            <a:spLocks noGrp="1"/>
          </p:cNvSpPr>
          <p:nvPr>
            <p:ph type="dt" sz="half" idx="10"/>
          </p:nvPr>
        </p:nvSpPr>
        <p:spPr/>
        <p:txBody>
          <a:bodyPr/>
          <a:lstStyle/>
          <a:p>
            <a:fld id="{D8F2DC03-17AE-46E5-B33E-0F826BEE46DC}" type="datetimeFigureOut">
              <a:rPr lang="en-GB" smtClean="0"/>
              <a:t>10/03/2021</a:t>
            </a:fld>
            <a:endParaRPr lang="en-GB"/>
          </a:p>
        </p:txBody>
      </p:sp>
      <p:sp>
        <p:nvSpPr>
          <p:cNvPr id="4" name="Footer Placeholder 3">
            <a:extLst>
              <a:ext uri="{FF2B5EF4-FFF2-40B4-BE49-F238E27FC236}">
                <a16:creationId xmlns:a16="http://schemas.microsoft.com/office/drawing/2014/main" id="{42C7CAC2-2DB6-4BF1-8BA7-839B18282AD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685B823-796A-450B-A1A5-6CC7A796EC71}"/>
              </a:ext>
            </a:extLst>
          </p:cNvPr>
          <p:cNvSpPr>
            <a:spLocks noGrp="1"/>
          </p:cNvSpPr>
          <p:nvPr>
            <p:ph type="sldNum" sz="quarter" idx="12"/>
          </p:nvPr>
        </p:nvSpPr>
        <p:spPr/>
        <p:txBody>
          <a:bodyPr/>
          <a:lstStyle/>
          <a:p>
            <a:fld id="{30ADDD51-D62A-45AC-A406-FD246FF98FD2}" type="slidenum">
              <a:rPr lang="en-GB" smtClean="0"/>
              <a:t>‹#›</a:t>
            </a:fld>
            <a:endParaRPr lang="en-GB"/>
          </a:p>
        </p:txBody>
      </p:sp>
    </p:spTree>
    <p:extLst>
      <p:ext uri="{BB962C8B-B14F-4D97-AF65-F5344CB8AC3E}">
        <p14:creationId xmlns:p14="http://schemas.microsoft.com/office/powerpoint/2010/main" val="1719986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700D8C-49F9-4B76-928B-16A1F887C3BC}"/>
              </a:ext>
            </a:extLst>
          </p:cNvPr>
          <p:cNvSpPr>
            <a:spLocks noGrp="1"/>
          </p:cNvSpPr>
          <p:nvPr>
            <p:ph type="dt" sz="half" idx="10"/>
          </p:nvPr>
        </p:nvSpPr>
        <p:spPr/>
        <p:txBody>
          <a:bodyPr/>
          <a:lstStyle/>
          <a:p>
            <a:fld id="{D8F2DC03-17AE-46E5-B33E-0F826BEE46DC}" type="datetimeFigureOut">
              <a:rPr lang="en-GB" smtClean="0"/>
              <a:t>10/03/2021</a:t>
            </a:fld>
            <a:endParaRPr lang="en-GB"/>
          </a:p>
        </p:txBody>
      </p:sp>
      <p:sp>
        <p:nvSpPr>
          <p:cNvPr id="3" name="Footer Placeholder 2">
            <a:extLst>
              <a:ext uri="{FF2B5EF4-FFF2-40B4-BE49-F238E27FC236}">
                <a16:creationId xmlns:a16="http://schemas.microsoft.com/office/drawing/2014/main" id="{B9DF18B9-87F4-48A1-B38E-15A5B663D4E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6A52CDF-6D97-4F4A-B354-7B6D6DF7CB6C}"/>
              </a:ext>
            </a:extLst>
          </p:cNvPr>
          <p:cNvSpPr>
            <a:spLocks noGrp="1"/>
          </p:cNvSpPr>
          <p:nvPr>
            <p:ph type="sldNum" sz="quarter" idx="12"/>
          </p:nvPr>
        </p:nvSpPr>
        <p:spPr/>
        <p:txBody>
          <a:bodyPr/>
          <a:lstStyle/>
          <a:p>
            <a:fld id="{30ADDD51-D62A-45AC-A406-FD246FF98FD2}" type="slidenum">
              <a:rPr lang="en-GB" smtClean="0"/>
              <a:t>‹#›</a:t>
            </a:fld>
            <a:endParaRPr lang="en-GB"/>
          </a:p>
        </p:txBody>
      </p:sp>
    </p:spTree>
    <p:extLst>
      <p:ext uri="{BB962C8B-B14F-4D97-AF65-F5344CB8AC3E}">
        <p14:creationId xmlns:p14="http://schemas.microsoft.com/office/powerpoint/2010/main" val="1569420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F0338-FF82-47B3-9A53-F35FCFA038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ED287BC-44C1-4898-A61A-B0AD554BFB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ED8F75-35E8-41BD-BFB3-187A616F34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A302F75-2EAA-4D9A-A250-8D9C3FCCA5BD}"/>
              </a:ext>
            </a:extLst>
          </p:cNvPr>
          <p:cNvSpPr>
            <a:spLocks noGrp="1"/>
          </p:cNvSpPr>
          <p:nvPr>
            <p:ph type="dt" sz="half" idx="10"/>
          </p:nvPr>
        </p:nvSpPr>
        <p:spPr/>
        <p:txBody>
          <a:bodyPr/>
          <a:lstStyle/>
          <a:p>
            <a:fld id="{D8F2DC03-17AE-46E5-B33E-0F826BEE46DC}" type="datetimeFigureOut">
              <a:rPr lang="en-GB" smtClean="0"/>
              <a:t>10/03/2021</a:t>
            </a:fld>
            <a:endParaRPr lang="en-GB"/>
          </a:p>
        </p:txBody>
      </p:sp>
      <p:sp>
        <p:nvSpPr>
          <p:cNvPr id="6" name="Footer Placeholder 5">
            <a:extLst>
              <a:ext uri="{FF2B5EF4-FFF2-40B4-BE49-F238E27FC236}">
                <a16:creationId xmlns:a16="http://schemas.microsoft.com/office/drawing/2014/main" id="{E8E1DAED-D06F-4440-BF47-8370E32153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3EDA4A-B812-4024-ABA7-FB27B06B3314}"/>
              </a:ext>
            </a:extLst>
          </p:cNvPr>
          <p:cNvSpPr>
            <a:spLocks noGrp="1"/>
          </p:cNvSpPr>
          <p:nvPr>
            <p:ph type="sldNum" sz="quarter" idx="12"/>
          </p:nvPr>
        </p:nvSpPr>
        <p:spPr/>
        <p:txBody>
          <a:bodyPr/>
          <a:lstStyle/>
          <a:p>
            <a:fld id="{30ADDD51-D62A-45AC-A406-FD246FF98FD2}" type="slidenum">
              <a:rPr lang="en-GB" smtClean="0"/>
              <a:t>‹#›</a:t>
            </a:fld>
            <a:endParaRPr lang="en-GB"/>
          </a:p>
        </p:txBody>
      </p:sp>
    </p:spTree>
    <p:extLst>
      <p:ext uri="{BB962C8B-B14F-4D97-AF65-F5344CB8AC3E}">
        <p14:creationId xmlns:p14="http://schemas.microsoft.com/office/powerpoint/2010/main" val="2331482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80C3-8635-4721-A6A4-DFF8B9354C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F5A3B64-7AB5-49B1-B038-BBB49F0D8B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93B0C57-3C54-420B-8E57-E369C279E4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08F6491-F97C-4FFF-A074-75A2B52CAB08}"/>
              </a:ext>
            </a:extLst>
          </p:cNvPr>
          <p:cNvSpPr>
            <a:spLocks noGrp="1"/>
          </p:cNvSpPr>
          <p:nvPr>
            <p:ph type="dt" sz="half" idx="10"/>
          </p:nvPr>
        </p:nvSpPr>
        <p:spPr/>
        <p:txBody>
          <a:bodyPr/>
          <a:lstStyle/>
          <a:p>
            <a:fld id="{D8F2DC03-17AE-46E5-B33E-0F826BEE46DC}" type="datetimeFigureOut">
              <a:rPr lang="en-GB" smtClean="0"/>
              <a:t>10/03/2021</a:t>
            </a:fld>
            <a:endParaRPr lang="en-GB"/>
          </a:p>
        </p:txBody>
      </p:sp>
      <p:sp>
        <p:nvSpPr>
          <p:cNvPr id="6" name="Footer Placeholder 5">
            <a:extLst>
              <a:ext uri="{FF2B5EF4-FFF2-40B4-BE49-F238E27FC236}">
                <a16:creationId xmlns:a16="http://schemas.microsoft.com/office/drawing/2014/main" id="{DAE54C3B-A166-4A2A-B9C1-38B116C5A7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B45CF0-019A-410F-9F3A-DC0AE8DFB0FE}"/>
              </a:ext>
            </a:extLst>
          </p:cNvPr>
          <p:cNvSpPr>
            <a:spLocks noGrp="1"/>
          </p:cNvSpPr>
          <p:nvPr>
            <p:ph type="sldNum" sz="quarter" idx="12"/>
          </p:nvPr>
        </p:nvSpPr>
        <p:spPr/>
        <p:txBody>
          <a:bodyPr/>
          <a:lstStyle/>
          <a:p>
            <a:fld id="{30ADDD51-D62A-45AC-A406-FD246FF98FD2}" type="slidenum">
              <a:rPr lang="en-GB" smtClean="0"/>
              <a:t>‹#›</a:t>
            </a:fld>
            <a:endParaRPr lang="en-GB"/>
          </a:p>
        </p:txBody>
      </p:sp>
    </p:spTree>
    <p:extLst>
      <p:ext uri="{BB962C8B-B14F-4D97-AF65-F5344CB8AC3E}">
        <p14:creationId xmlns:p14="http://schemas.microsoft.com/office/powerpoint/2010/main" val="1706995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90A43A-2A7D-470D-9EEF-3BCED451A2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DBABCF-EF75-4493-9A29-8D7E16127A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6988E2-4DAB-4943-B2A7-812CF5EB18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2DC03-17AE-46E5-B33E-0F826BEE46DC}" type="datetimeFigureOut">
              <a:rPr lang="en-GB" smtClean="0"/>
              <a:t>10/03/2021</a:t>
            </a:fld>
            <a:endParaRPr lang="en-GB"/>
          </a:p>
        </p:txBody>
      </p:sp>
      <p:sp>
        <p:nvSpPr>
          <p:cNvPr id="5" name="Footer Placeholder 4">
            <a:extLst>
              <a:ext uri="{FF2B5EF4-FFF2-40B4-BE49-F238E27FC236}">
                <a16:creationId xmlns:a16="http://schemas.microsoft.com/office/drawing/2014/main" id="{972CFD8D-913F-4970-BBFE-0EDBCA09A2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980885D-15C3-44A9-9C88-D372BC2148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ADDD51-D62A-45AC-A406-FD246FF98FD2}" type="slidenum">
              <a:rPr lang="en-GB" smtClean="0"/>
              <a:t>‹#›</a:t>
            </a:fld>
            <a:endParaRPr lang="en-GB"/>
          </a:p>
        </p:txBody>
      </p:sp>
    </p:spTree>
    <p:extLst>
      <p:ext uri="{BB962C8B-B14F-4D97-AF65-F5344CB8AC3E}">
        <p14:creationId xmlns:p14="http://schemas.microsoft.com/office/powerpoint/2010/main" val="705834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sa/3.0/" TargetMode="External"/><Relationship Id="rId2" Type="http://schemas.openxmlformats.org/officeDocument/2006/relationships/hyperlink" Target="http://dipteeraut.blogspot.com/2013/05/coffee.html" TargetMode="External"/><Relationship Id="rId1" Type="http://schemas.openxmlformats.org/officeDocument/2006/relationships/slideLayout" Target="../slideLayouts/slideLayout1.xml"/><Relationship Id="rId5" Type="http://schemas.openxmlformats.org/officeDocument/2006/relationships/hyperlink" Target="https://creativecommons.org/licenses/by/3.0/" TargetMode="External"/><Relationship Id="rId4" Type="http://schemas.openxmlformats.org/officeDocument/2006/relationships/hyperlink" Target="http://scherlund.blogspot.com/2016/07/a-multidisciplinary-future-for.html"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mailto:Joanne.boyne@hertfordshire.gov.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hebluediamondgallery.com/handwriting/q/questions.html"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Right Triangle 3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B23185-FA72-4F4D-A773-370B1207892C}"/>
              </a:ext>
            </a:extLst>
          </p:cNvPr>
          <p:cNvSpPr>
            <a:spLocks noGrp="1"/>
          </p:cNvSpPr>
          <p:nvPr>
            <p:ph type="ctrTitle"/>
          </p:nvPr>
        </p:nvSpPr>
        <p:spPr>
          <a:xfrm>
            <a:off x="1006900" y="1188637"/>
            <a:ext cx="3141430" cy="4480726"/>
          </a:xfrm>
        </p:spPr>
        <p:txBody>
          <a:bodyPr vert="horz" lIns="91440" tIns="45720" rIns="91440" bIns="45720" rtlCol="0" anchor="ctr">
            <a:normAutofit/>
          </a:bodyPr>
          <a:lstStyle/>
          <a:p>
            <a:pPr algn="r"/>
            <a:r>
              <a:rPr lang="en-US" sz="6100" kern="1200">
                <a:solidFill>
                  <a:schemeClr val="tx1"/>
                </a:solidFill>
                <a:latin typeface="+mj-lt"/>
                <a:ea typeface="+mj-ea"/>
                <a:cs typeface="+mj-cs"/>
              </a:rPr>
              <a:t>Using Research in Practice</a:t>
            </a:r>
          </a:p>
        </p:txBody>
      </p:sp>
      <p:cxnSp>
        <p:nvCxnSpPr>
          <p:cNvPr id="35" name="Straight Connector 34">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EFB53DF7-22CC-49B5-ABA1-5BF59325D7F9}"/>
              </a:ext>
            </a:extLst>
          </p:cNvPr>
          <p:cNvSpPr>
            <a:spLocks noGrp="1"/>
          </p:cNvSpPr>
          <p:nvPr>
            <p:ph type="subTitle" idx="1"/>
          </p:nvPr>
        </p:nvSpPr>
        <p:spPr>
          <a:xfrm>
            <a:off x="5138928" y="1338729"/>
            <a:ext cx="4795584" cy="4180542"/>
          </a:xfrm>
        </p:spPr>
        <p:txBody>
          <a:bodyPr vert="horz" lIns="91440" tIns="45720" rIns="91440" bIns="45720" rtlCol="0" anchor="ctr">
            <a:normAutofit/>
          </a:bodyPr>
          <a:lstStyle/>
          <a:p>
            <a:pPr indent="-228600" algn="l">
              <a:buFont typeface="Arial" panose="020B0604020202020204" pitchFamily="34" charset="0"/>
              <a:buChar char="•"/>
            </a:pPr>
            <a:endParaRPr lang="en-US"/>
          </a:p>
          <a:p>
            <a:pPr indent="-228600" algn="l">
              <a:buFont typeface="Arial" panose="020B0604020202020204" pitchFamily="34" charset="0"/>
              <a:buChar char="•"/>
            </a:pPr>
            <a:r>
              <a:rPr lang="en-US"/>
              <a:t>Lauren White</a:t>
            </a:r>
          </a:p>
          <a:p>
            <a:pPr indent="-228600" algn="l">
              <a:buFont typeface="Arial" panose="020B0604020202020204" pitchFamily="34" charset="0"/>
              <a:buChar char="•"/>
            </a:pPr>
            <a:r>
              <a:rPr lang="en-US"/>
              <a:t>Jo Boyne</a:t>
            </a:r>
          </a:p>
          <a:p>
            <a:pPr indent="-228600" algn="l">
              <a:buFont typeface="Arial" panose="020B0604020202020204" pitchFamily="34" charset="0"/>
              <a:buChar char="•"/>
            </a:pPr>
            <a:endParaRPr lang="en-US"/>
          </a:p>
        </p:txBody>
      </p:sp>
      <p:sp>
        <p:nvSpPr>
          <p:cNvPr id="6" name="TextBox 5">
            <a:extLst>
              <a:ext uri="{FF2B5EF4-FFF2-40B4-BE49-F238E27FC236}">
                <a16:creationId xmlns:a16="http://schemas.microsoft.com/office/drawing/2014/main" id="{F8A8F470-D157-4A2C-AF2F-995BB8B678CD}"/>
              </a:ext>
            </a:extLst>
          </p:cNvPr>
          <p:cNvSpPr txBox="1"/>
          <p:nvPr/>
        </p:nvSpPr>
        <p:spPr>
          <a:xfrm>
            <a:off x="9751909" y="6870700"/>
            <a:ext cx="2440091"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2" tooltip="http://dipteeraut.blogspot.com/2013/05/coffee.html">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3" tooltip="https://creativecommons.org/licenses/by-nc-sa/3.0/">
                  <a:extLst>
                    <a:ext uri="{A12FA001-AC4F-418D-AE19-62706E023703}">
                      <ahyp:hlinkClr xmlns:ahyp="http://schemas.microsoft.com/office/drawing/2018/hyperlinkcolor" val="tx"/>
                    </a:ext>
                  </a:extLst>
                </a:hlinkClick>
              </a:rPr>
              <a:t>CC BY-SA-NC</a:t>
            </a:r>
            <a:endParaRPr lang="en-GB" sz="700">
              <a:solidFill>
                <a:srgbClr val="FFFFFF"/>
              </a:solidFill>
            </a:endParaRPr>
          </a:p>
        </p:txBody>
      </p:sp>
      <p:sp>
        <p:nvSpPr>
          <p:cNvPr id="8" name="TextBox 7">
            <a:extLst>
              <a:ext uri="{FF2B5EF4-FFF2-40B4-BE49-F238E27FC236}">
                <a16:creationId xmlns:a16="http://schemas.microsoft.com/office/drawing/2014/main" id="{90AF32A1-AADE-4B82-8342-C1C5696F1525}"/>
              </a:ext>
            </a:extLst>
          </p:cNvPr>
          <p:cNvSpPr txBox="1"/>
          <p:nvPr/>
        </p:nvSpPr>
        <p:spPr>
          <a:xfrm>
            <a:off x="7552393" y="6870700"/>
            <a:ext cx="2186816"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4" tooltip="http://scherlund.blogspot.com/2016/07/a-multidisciplinary-future-for.html">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5" tooltip="https://creativecommons.org/licenses/by/3.0/">
                  <a:extLst>
                    <a:ext uri="{A12FA001-AC4F-418D-AE19-62706E023703}">
                      <ahyp:hlinkClr xmlns:ahyp="http://schemas.microsoft.com/office/drawing/2018/hyperlinkcolor" val="tx"/>
                    </a:ext>
                  </a:extLst>
                </a:hlinkClick>
              </a:rPr>
              <a:t>CC BY</a:t>
            </a:r>
            <a:endParaRPr lang="en-GB" sz="700">
              <a:solidFill>
                <a:srgbClr val="FFFFFF"/>
              </a:solidFill>
            </a:endParaRPr>
          </a:p>
        </p:txBody>
      </p:sp>
    </p:spTree>
    <p:extLst>
      <p:ext uri="{BB962C8B-B14F-4D97-AF65-F5344CB8AC3E}">
        <p14:creationId xmlns:p14="http://schemas.microsoft.com/office/powerpoint/2010/main" val="3020706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90072B-93E5-4D3C-AAB3-C1AA0CDF5CE5}"/>
              </a:ext>
            </a:extLst>
          </p:cNvPr>
          <p:cNvSpPr>
            <a:spLocks noGrp="1"/>
          </p:cNvSpPr>
          <p:nvPr>
            <p:ph type="title"/>
          </p:nvPr>
        </p:nvSpPr>
        <p:spPr>
          <a:xfrm>
            <a:off x="1077320" y="1186853"/>
            <a:ext cx="3141430" cy="4480726"/>
          </a:xfrm>
        </p:spPr>
        <p:txBody>
          <a:bodyPr>
            <a:normAutofit/>
          </a:bodyPr>
          <a:lstStyle/>
          <a:p>
            <a:pPr algn="r"/>
            <a:r>
              <a:rPr lang="en-GB" sz="4600" dirty="0"/>
              <a:t>Get Involved </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257DC33-FB67-4B4B-9851-E7508B720122}"/>
              </a:ext>
            </a:extLst>
          </p:cNvPr>
          <p:cNvSpPr>
            <a:spLocks noGrp="1"/>
          </p:cNvSpPr>
          <p:nvPr>
            <p:ph idx="1"/>
          </p:nvPr>
        </p:nvSpPr>
        <p:spPr>
          <a:xfrm>
            <a:off x="5138928" y="1338729"/>
            <a:ext cx="4795584" cy="4180542"/>
          </a:xfrm>
        </p:spPr>
        <p:txBody>
          <a:bodyPr anchor="ctr">
            <a:normAutofit/>
          </a:bodyPr>
          <a:lstStyle/>
          <a:p>
            <a:pPr marL="0" indent="0">
              <a:buNone/>
            </a:pPr>
            <a:endParaRPr lang="en-GB" sz="2400" dirty="0"/>
          </a:p>
          <a:p>
            <a:pPr marL="0" indent="0">
              <a:buNone/>
            </a:pPr>
            <a:r>
              <a:rPr lang="en-GB" sz="2400" dirty="0"/>
              <a:t>We are looking for research champions based in Children's Services.</a:t>
            </a:r>
          </a:p>
          <a:p>
            <a:pPr marL="0" indent="0">
              <a:buNone/>
            </a:pPr>
            <a:r>
              <a:rPr lang="en-GB" sz="2400" dirty="0"/>
              <a:t>If you are interested please contact us! </a:t>
            </a:r>
          </a:p>
          <a:p>
            <a:pPr marL="0" indent="0">
              <a:buNone/>
            </a:pPr>
            <a:r>
              <a:rPr lang="en-GB" sz="2400" dirty="0">
                <a:hlinkClick r:id="rId2"/>
              </a:rPr>
              <a:t>Joanne.boyne@hertfordshire.gov.uk</a:t>
            </a:r>
            <a:endParaRPr lang="en-GB" sz="2400" dirty="0"/>
          </a:p>
          <a:p>
            <a:pPr marL="0" indent="0">
              <a:buNone/>
            </a:pPr>
            <a:r>
              <a:rPr lang="en-GB" sz="2400" dirty="0"/>
              <a:t>Lauren.white1@hertfordshire.gov.uk</a:t>
            </a:r>
          </a:p>
          <a:p>
            <a:endParaRPr lang="en-GB" sz="2400" dirty="0"/>
          </a:p>
          <a:p>
            <a:endParaRPr lang="en-GB" sz="2400" dirty="0"/>
          </a:p>
          <a:p>
            <a:endParaRPr lang="en-GB" sz="2400" dirty="0"/>
          </a:p>
        </p:txBody>
      </p:sp>
    </p:spTree>
    <p:extLst>
      <p:ext uri="{BB962C8B-B14F-4D97-AF65-F5344CB8AC3E}">
        <p14:creationId xmlns:p14="http://schemas.microsoft.com/office/powerpoint/2010/main" val="258170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EA1E787D-4BB1-4BEC-B15F-0445E723EAFE}"/>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b="15746"/>
          <a:stretch/>
        </p:blipFill>
        <p:spPr>
          <a:xfrm>
            <a:off x="20" y="1282"/>
            <a:ext cx="12191980" cy="6856718"/>
          </a:xfrm>
          <a:prstGeom prst="rect">
            <a:avLst/>
          </a:prstGeom>
        </p:spPr>
      </p:pic>
      <p:sp>
        <p:nvSpPr>
          <p:cNvPr id="6" name="TextBox 5">
            <a:extLst>
              <a:ext uri="{FF2B5EF4-FFF2-40B4-BE49-F238E27FC236}">
                <a16:creationId xmlns:a16="http://schemas.microsoft.com/office/drawing/2014/main" id="{99FBF796-7151-4F01-B837-E1432880ECA2}"/>
              </a:ext>
            </a:extLst>
          </p:cNvPr>
          <p:cNvSpPr txBox="1"/>
          <p:nvPr/>
        </p:nvSpPr>
        <p:spPr>
          <a:xfrm>
            <a:off x="9884958" y="6657945"/>
            <a:ext cx="2307042"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3" tooltip="http://www.thebluediamondgallery.com/handwriting/q/questions.html">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GB" sz="700">
              <a:solidFill>
                <a:srgbClr val="FFFFFF"/>
              </a:solidFill>
            </a:endParaRPr>
          </a:p>
        </p:txBody>
      </p:sp>
    </p:spTree>
    <p:extLst>
      <p:ext uri="{BB962C8B-B14F-4D97-AF65-F5344CB8AC3E}">
        <p14:creationId xmlns:p14="http://schemas.microsoft.com/office/powerpoint/2010/main" val="2046884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ight Triangle 2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4A6228-9F64-4066-B8EC-63A81A7F7080}"/>
              </a:ext>
            </a:extLst>
          </p:cNvPr>
          <p:cNvSpPr>
            <a:spLocks noGrp="1"/>
          </p:cNvSpPr>
          <p:nvPr>
            <p:ph type="title"/>
          </p:nvPr>
        </p:nvSpPr>
        <p:spPr>
          <a:xfrm>
            <a:off x="1006900" y="1188637"/>
            <a:ext cx="3141430" cy="4480726"/>
          </a:xfrm>
        </p:spPr>
        <p:txBody>
          <a:bodyPr>
            <a:normAutofit/>
          </a:bodyPr>
          <a:lstStyle/>
          <a:p>
            <a:pPr algn="r"/>
            <a:r>
              <a:rPr lang="en-GB" sz="3600" dirty="0"/>
              <a:t>INTRODUCTION</a:t>
            </a:r>
            <a:br>
              <a:rPr lang="en-GB" sz="3600" dirty="0"/>
            </a:br>
            <a:endParaRPr lang="en-GB" sz="3600" dirty="0"/>
          </a:p>
        </p:txBody>
      </p:sp>
      <p:cxnSp>
        <p:nvCxnSpPr>
          <p:cNvPr id="25" name="Straight Connector 24">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D58B0BB-F56A-4B90-BB84-CCD2F528D291}"/>
              </a:ext>
            </a:extLst>
          </p:cNvPr>
          <p:cNvSpPr>
            <a:spLocks noGrp="1"/>
          </p:cNvSpPr>
          <p:nvPr>
            <p:ph idx="1"/>
          </p:nvPr>
        </p:nvSpPr>
        <p:spPr>
          <a:xfrm>
            <a:off x="5138928" y="1338729"/>
            <a:ext cx="4795584" cy="4180542"/>
          </a:xfrm>
        </p:spPr>
        <p:txBody>
          <a:bodyPr anchor="ctr">
            <a:normAutofit/>
          </a:bodyPr>
          <a:lstStyle/>
          <a:p>
            <a:pPr marL="0" indent="0">
              <a:buNone/>
            </a:pPr>
            <a:r>
              <a:rPr lang="en-GB" sz="1700" b="1"/>
              <a:t>Lyn Romeo, England’s Chief Social Worker for Adults (England): </a:t>
            </a:r>
          </a:p>
          <a:p>
            <a:pPr marL="0" indent="0">
              <a:buNone/>
            </a:pPr>
            <a:endParaRPr lang="en-GB" sz="170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700">
                <a:latin typeface="Calibri" panose="020F0502020204030204" pitchFamily="34" charset="0"/>
                <a:ea typeface="Calibri" panose="020F0502020204030204" pitchFamily="34" charset="0"/>
                <a:cs typeface="Times New Roman" panose="02020603050405020304" pitchFamily="18" charset="0"/>
              </a:rPr>
              <a:t>Social workers should have a critical understanding of the difference between theory, research, evidence and expertise and the role of professional judgement. They should use practice evidence and research to inform the complex judgements and decisions needed to support, empower and protect their service users. They should apply imagination, creativity and curiosity to working in partnership with individuals and their carers, acknowledging the centrality of people’s own expertise about their experience and needs (Chief Social Worker, Department of Health, 2015).</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p>
            <a:endParaRPr lang="en-GB" sz="1700"/>
          </a:p>
        </p:txBody>
      </p:sp>
    </p:spTree>
    <p:extLst>
      <p:ext uri="{BB962C8B-B14F-4D97-AF65-F5344CB8AC3E}">
        <p14:creationId xmlns:p14="http://schemas.microsoft.com/office/powerpoint/2010/main" val="3173306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8067EE-2D19-4733-AB4A-88C4411BC7CE}"/>
              </a:ext>
            </a:extLst>
          </p:cNvPr>
          <p:cNvSpPr>
            <a:spLocks noGrp="1"/>
          </p:cNvSpPr>
          <p:nvPr>
            <p:ph type="title"/>
          </p:nvPr>
        </p:nvSpPr>
        <p:spPr>
          <a:xfrm>
            <a:off x="1077320" y="1095504"/>
            <a:ext cx="3141430" cy="4480726"/>
          </a:xfrm>
        </p:spPr>
        <p:txBody>
          <a:bodyPr>
            <a:normAutofit/>
          </a:bodyPr>
          <a:lstStyle/>
          <a:p>
            <a:pPr algn="ctr"/>
            <a:r>
              <a:rPr lang="en-GB" sz="3600" dirty="0"/>
              <a:t>Hertfordshire Social Work Teaching Partnership (HSWTP)</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21494C9-8DFB-4FD9-821A-4C293480C713}"/>
              </a:ext>
            </a:extLst>
          </p:cNvPr>
          <p:cNvSpPr>
            <a:spLocks noGrp="1"/>
          </p:cNvSpPr>
          <p:nvPr>
            <p:ph idx="1"/>
          </p:nvPr>
        </p:nvSpPr>
        <p:spPr>
          <a:xfrm>
            <a:off x="5138928" y="1338729"/>
            <a:ext cx="4795584" cy="4180542"/>
          </a:xfrm>
        </p:spPr>
        <p:txBody>
          <a:bodyPr anchor="ctr">
            <a:normAutofit/>
          </a:bodyPr>
          <a:lstStyle/>
          <a:p>
            <a:r>
              <a:rPr lang="en-GB" sz="2400"/>
              <a:t>HSWTP recognises the importance of social work research. Currently, the HSWTP holds monthly research meetings with representatives from the four partner agencies to jointly create and support opportunities for social workers to undertake and use research. </a:t>
            </a:r>
          </a:p>
          <a:p>
            <a:endParaRPr lang="en-GB" sz="2400"/>
          </a:p>
        </p:txBody>
      </p:sp>
    </p:spTree>
    <p:extLst>
      <p:ext uri="{BB962C8B-B14F-4D97-AF65-F5344CB8AC3E}">
        <p14:creationId xmlns:p14="http://schemas.microsoft.com/office/powerpoint/2010/main" val="1375101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CB1D02-A558-411E-BE30-AEF0B41BC34E}"/>
              </a:ext>
            </a:extLst>
          </p:cNvPr>
          <p:cNvSpPr>
            <a:spLocks noGrp="1"/>
          </p:cNvSpPr>
          <p:nvPr>
            <p:ph type="title"/>
          </p:nvPr>
        </p:nvSpPr>
        <p:spPr>
          <a:xfrm>
            <a:off x="1006900" y="1188637"/>
            <a:ext cx="3141430" cy="4480726"/>
          </a:xfrm>
        </p:spPr>
        <p:txBody>
          <a:bodyPr>
            <a:normAutofit/>
          </a:bodyPr>
          <a:lstStyle/>
          <a:p>
            <a:pPr algn="r"/>
            <a:r>
              <a:rPr lang="en-GB" dirty="0"/>
              <a:t>Research in Practice </a:t>
            </a:r>
            <a:r>
              <a:rPr lang="en-GB" sz="400" b="1" dirty="0"/>
              <a:t>Aim</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B2EC2EA-46AD-474A-B179-BC92CCE23E15}"/>
              </a:ext>
            </a:extLst>
          </p:cNvPr>
          <p:cNvSpPr>
            <a:spLocks noGrp="1"/>
          </p:cNvSpPr>
          <p:nvPr>
            <p:ph idx="1"/>
          </p:nvPr>
        </p:nvSpPr>
        <p:spPr>
          <a:xfrm>
            <a:off x="5138928" y="1338729"/>
            <a:ext cx="4795584" cy="4180542"/>
          </a:xfrm>
        </p:spPr>
        <p:txBody>
          <a:bodyPr anchor="ctr">
            <a:normAutofit fontScale="77500" lnSpcReduction="20000"/>
          </a:bodyPr>
          <a:lstStyle/>
          <a:p>
            <a:pPr marL="0" indent="0">
              <a:buNone/>
            </a:pPr>
            <a:endParaRPr lang="en-GB" sz="2400" dirty="0"/>
          </a:p>
          <a:p>
            <a:pPr marL="0" indent="0">
              <a:buNone/>
            </a:pPr>
            <a:endParaRPr lang="en-GB" sz="2400" dirty="0"/>
          </a:p>
          <a:p>
            <a:pPr marL="0" indent="0">
              <a:buNone/>
            </a:pPr>
            <a:r>
              <a:rPr lang="en-GB" sz="2400" dirty="0"/>
              <a:t>The aim of this session is to emphasise research within grassroot social work by getting front line workers who use research; or are interested in using research to explore, conduct and share as the case may be,  practice evidence, research and practice.</a:t>
            </a:r>
          </a:p>
          <a:p>
            <a:pPr marL="0" indent="0">
              <a:buNone/>
            </a:pPr>
            <a:endParaRPr lang="en-GB" sz="2400" dirty="0"/>
          </a:p>
          <a:p>
            <a:pPr marL="0" indent="0">
              <a:buNone/>
            </a:pPr>
            <a:r>
              <a:rPr lang="en-GB" sz="2400" dirty="0"/>
              <a:t>We will also explore</a:t>
            </a:r>
          </a:p>
          <a:p>
            <a:r>
              <a:rPr lang="en-GB" sz="2400" dirty="0"/>
              <a:t>The role of research champion </a:t>
            </a:r>
          </a:p>
          <a:p>
            <a:pPr lvl="0"/>
            <a:r>
              <a:rPr lang="en-GB" sz="2400" dirty="0">
                <a:solidFill>
                  <a:prstClr val="black"/>
                </a:solidFill>
              </a:rPr>
              <a:t>The benefits </a:t>
            </a:r>
            <a:endParaRPr lang="en-GB" sz="2400" dirty="0"/>
          </a:p>
          <a:p>
            <a:r>
              <a:rPr lang="en-GB" sz="2400" dirty="0"/>
              <a:t>Informal and formal research</a:t>
            </a:r>
          </a:p>
          <a:p>
            <a:r>
              <a:rPr lang="en-GB" sz="2400" dirty="0"/>
              <a:t>Where to start </a:t>
            </a:r>
          </a:p>
          <a:p>
            <a:endParaRPr lang="en-GB" sz="2400" dirty="0"/>
          </a:p>
          <a:p>
            <a:endParaRPr lang="en-GB" sz="2400" dirty="0"/>
          </a:p>
          <a:p>
            <a:endParaRPr lang="en-GB" sz="2400" dirty="0"/>
          </a:p>
          <a:p>
            <a:pPr marL="0" indent="0">
              <a:buNone/>
            </a:pPr>
            <a:endParaRPr lang="en-GB" sz="2400" dirty="0"/>
          </a:p>
          <a:p>
            <a:pPr marL="0" indent="0">
              <a:buNone/>
            </a:pPr>
            <a:endParaRPr lang="en-GB" sz="2400" dirty="0"/>
          </a:p>
        </p:txBody>
      </p:sp>
    </p:spTree>
    <p:extLst>
      <p:ext uri="{BB962C8B-B14F-4D97-AF65-F5344CB8AC3E}">
        <p14:creationId xmlns:p14="http://schemas.microsoft.com/office/powerpoint/2010/main" val="973351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293A61-CF4D-4333-B3CC-4F8B1CE1EB68}"/>
              </a:ext>
            </a:extLst>
          </p:cNvPr>
          <p:cNvSpPr>
            <a:spLocks noGrp="1"/>
          </p:cNvSpPr>
          <p:nvPr>
            <p:ph type="title"/>
          </p:nvPr>
        </p:nvSpPr>
        <p:spPr>
          <a:xfrm>
            <a:off x="1006900" y="1188637"/>
            <a:ext cx="3141430" cy="4480726"/>
          </a:xfrm>
        </p:spPr>
        <p:txBody>
          <a:bodyPr>
            <a:normAutofit/>
          </a:bodyPr>
          <a:lstStyle/>
          <a:p>
            <a:pPr algn="r"/>
            <a:r>
              <a:rPr lang="en-GB" sz="4600" dirty="0"/>
              <a:t>Benefits/</a:t>
            </a:r>
            <a:br>
              <a:rPr lang="en-GB" sz="4600" dirty="0"/>
            </a:br>
            <a:r>
              <a:rPr lang="en-GB" sz="4600" dirty="0"/>
              <a:t>Advantages</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3204F1D-F9EC-4BAB-96A8-35DC21955606}"/>
              </a:ext>
            </a:extLst>
          </p:cNvPr>
          <p:cNvSpPr>
            <a:spLocks noGrp="1"/>
          </p:cNvSpPr>
          <p:nvPr>
            <p:ph idx="1"/>
          </p:nvPr>
        </p:nvSpPr>
        <p:spPr>
          <a:xfrm>
            <a:off x="5138928" y="1338729"/>
            <a:ext cx="4795584" cy="4180542"/>
          </a:xfrm>
        </p:spPr>
        <p:txBody>
          <a:bodyPr anchor="ctr">
            <a:normAutofit lnSpcReduction="10000"/>
          </a:bodyPr>
          <a:lstStyle/>
          <a:p>
            <a:pPr lvl="0"/>
            <a:r>
              <a:rPr lang="en-GB" sz="1700" dirty="0"/>
              <a:t>For practitioners to be able to embed evidence-based approach in their practice.</a:t>
            </a:r>
          </a:p>
          <a:p>
            <a:pPr lvl="0"/>
            <a:r>
              <a:rPr lang="en-GB" sz="1700" dirty="0"/>
              <a:t>To share research with peers who could be dealing with complex cases.</a:t>
            </a:r>
          </a:p>
          <a:p>
            <a:pPr lvl="0"/>
            <a:r>
              <a:rPr lang="en-GB" sz="1700" dirty="0"/>
              <a:t>To achieve better outcomes that are person-centred and creative </a:t>
            </a:r>
          </a:p>
          <a:p>
            <a:pPr lvl="0"/>
            <a:r>
              <a:rPr lang="en-GB" sz="1700" dirty="0"/>
              <a:t>To provide evidence for professional capabilities (PCF) at different levels.</a:t>
            </a:r>
          </a:p>
          <a:p>
            <a:pPr lvl="0"/>
            <a:r>
              <a:rPr lang="en-GB" sz="1700" dirty="0"/>
              <a:t>To be able to work effectively within the principles of Connected lives.</a:t>
            </a:r>
          </a:p>
          <a:p>
            <a:pPr lvl="0"/>
            <a:r>
              <a:rPr lang="en-GB" sz="1700" dirty="0"/>
              <a:t>Raise the profile of social workers</a:t>
            </a:r>
          </a:p>
          <a:p>
            <a:pPr lvl="0"/>
            <a:r>
              <a:rPr lang="en-GB" sz="1700" dirty="0"/>
              <a:t>To be have an input in deciding research topics or areas </a:t>
            </a:r>
          </a:p>
          <a:p>
            <a:pPr lvl="0"/>
            <a:r>
              <a:rPr lang="en-GB" sz="1700" dirty="0"/>
              <a:t>To evidence on CPD / PMDS </a:t>
            </a:r>
          </a:p>
          <a:p>
            <a:pPr marL="0" lvl="0" indent="0">
              <a:buNone/>
            </a:pPr>
            <a:endParaRPr lang="en-GB" sz="1700" dirty="0"/>
          </a:p>
          <a:p>
            <a:pPr marL="0" indent="0">
              <a:buNone/>
            </a:pPr>
            <a:endParaRPr lang="en-GB" sz="1700" dirty="0"/>
          </a:p>
        </p:txBody>
      </p:sp>
    </p:spTree>
    <p:extLst>
      <p:ext uri="{BB962C8B-B14F-4D97-AF65-F5344CB8AC3E}">
        <p14:creationId xmlns:p14="http://schemas.microsoft.com/office/powerpoint/2010/main" val="2420131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90072B-93E5-4D3C-AAB3-C1AA0CDF5CE5}"/>
              </a:ext>
            </a:extLst>
          </p:cNvPr>
          <p:cNvSpPr>
            <a:spLocks noGrp="1"/>
          </p:cNvSpPr>
          <p:nvPr>
            <p:ph type="title"/>
          </p:nvPr>
        </p:nvSpPr>
        <p:spPr>
          <a:xfrm>
            <a:off x="1006900" y="1188637"/>
            <a:ext cx="3141430" cy="4480726"/>
          </a:xfrm>
        </p:spPr>
        <p:txBody>
          <a:bodyPr>
            <a:normAutofit/>
          </a:bodyPr>
          <a:lstStyle/>
          <a:p>
            <a:pPr algn="r"/>
            <a:r>
              <a:rPr lang="en-GB" sz="4600" dirty="0"/>
              <a:t>Informal Research </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257DC33-FB67-4B4B-9851-E7508B720122}"/>
              </a:ext>
            </a:extLst>
          </p:cNvPr>
          <p:cNvSpPr>
            <a:spLocks noGrp="1"/>
          </p:cNvSpPr>
          <p:nvPr>
            <p:ph idx="1"/>
          </p:nvPr>
        </p:nvSpPr>
        <p:spPr>
          <a:xfrm>
            <a:off x="5138928" y="1338729"/>
            <a:ext cx="4795584" cy="4180542"/>
          </a:xfrm>
        </p:spPr>
        <p:txBody>
          <a:bodyPr anchor="ctr">
            <a:normAutofit fontScale="92500" lnSpcReduction="20000"/>
          </a:bodyPr>
          <a:lstStyle/>
          <a:p>
            <a:pPr marL="0" indent="0">
              <a:buNone/>
            </a:pPr>
            <a:endParaRPr lang="en-GB" sz="2400" dirty="0"/>
          </a:p>
          <a:p>
            <a:r>
              <a:rPr lang="en-GB" sz="2400" dirty="0"/>
              <a:t>An every day task – we do it all the time! </a:t>
            </a:r>
          </a:p>
          <a:p>
            <a:r>
              <a:rPr lang="en-GB" sz="2400" dirty="0">
                <a:latin typeface="+mj-lt"/>
              </a:rPr>
              <a:t>Research is</a:t>
            </a:r>
            <a:r>
              <a:rPr lang="en-GB" sz="2400" b="1" dirty="0">
                <a:latin typeface="+mj-lt"/>
              </a:rPr>
              <a:t> a process of collecting data and information on a specific topic- For example, </a:t>
            </a:r>
            <a:r>
              <a:rPr lang="en-GB" sz="2400" dirty="0"/>
              <a:t>Planning a birthday party </a:t>
            </a:r>
          </a:p>
          <a:p>
            <a:r>
              <a:rPr lang="en-GB" sz="2400" dirty="0"/>
              <a:t>Finding local resources and feeding back to team </a:t>
            </a:r>
          </a:p>
          <a:p>
            <a:r>
              <a:rPr lang="en-GB" sz="2400" dirty="0"/>
              <a:t>Reading/use of case law to inform your practice. Showing everything you have considered within your reports. </a:t>
            </a:r>
          </a:p>
          <a:p>
            <a:r>
              <a:rPr lang="en-GB" sz="2400" dirty="0"/>
              <a:t>Gathering information about gaps in service and working to meet these needs within the team.  </a:t>
            </a:r>
          </a:p>
          <a:p>
            <a:endParaRPr lang="en-GB" sz="2400" dirty="0"/>
          </a:p>
        </p:txBody>
      </p:sp>
    </p:spTree>
    <p:extLst>
      <p:ext uri="{BB962C8B-B14F-4D97-AF65-F5344CB8AC3E}">
        <p14:creationId xmlns:p14="http://schemas.microsoft.com/office/powerpoint/2010/main" val="3428416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90072B-93E5-4D3C-AAB3-C1AA0CDF5CE5}"/>
              </a:ext>
            </a:extLst>
          </p:cNvPr>
          <p:cNvSpPr>
            <a:spLocks noGrp="1"/>
          </p:cNvSpPr>
          <p:nvPr>
            <p:ph type="title"/>
          </p:nvPr>
        </p:nvSpPr>
        <p:spPr>
          <a:xfrm>
            <a:off x="1006900" y="1188637"/>
            <a:ext cx="3141430" cy="4480726"/>
          </a:xfrm>
        </p:spPr>
        <p:txBody>
          <a:bodyPr>
            <a:normAutofit/>
          </a:bodyPr>
          <a:lstStyle/>
          <a:p>
            <a:pPr algn="r"/>
            <a:r>
              <a:rPr lang="en-GB" sz="4600" dirty="0"/>
              <a:t>Formal Research </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257DC33-FB67-4B4B-9851-E7508B720122}"/>
              </a:ext>
            </a:extLst>
          </p:cNvPr>
          <p:cNvSpPr>
            <a:spLocks noGrp="1"/>
          </p:cNvSpPr>
          <p:nvPr>
            <p:ph idx="1"/>
          </p:nvPr>
        </p:nvSpPr>
        <p:spPr>
          <a:xfrm>
            <a:off x="5196803" y="1380839"/>
            <a:ext cx="4795584" cy="4180542"/>
          </a:xfrm>
        </p:spPr>
        <p:txBody>
          <a:bodyPr anchor="ctr">
            <a:normAutofit fontScale="85000" lnSpcReduction="20000"/>
          </a:bodyPr>
          <a:lstStyle/>
          <a:p>
            <a:endParaRPr lang="en-GB" sz="2400" dirty="0"/>
          </a:p>
          <a:p>
            <a:endParaRPr lang="en-GB" sz="2400" dirty="0"/>
          </a:p>
          <a:p>
            <a:pPr marL="0" indent="0">
              <a:buNone/>
            </a:pPr>
            <a:endParaRPr lang="en-GB" sz="2400" b="1" dirty="0"/>
          </a:p>
          <a:p>
            <a:endParaRPr lang="en-GB" sz="2400" b="1" dirty="0"/>
          </a:p>
          <a:p>
            <a:r>
              <a:rPr lang="en-GB" sz="2400" b="1" dirty="0"/>
              <a:t>Formal research</a:t>
            </a:r>
            <a:r>
              <a:rPr lang="en-GB" sz="2400" dirty="0"/>
              <a:t> is the process by which we learn new information to better understand ourselves, each other, and the world with which we interact.</a:t>
            </a:r>
          </a:p>
          <a:p>
            <a:r>
              <a:rPr lang="en-GB" sz="2400" dirty="0"/>
              <a:t>Data gathered in a controlled, structured, systemic and objective way</a:t>
            </a:r>
          </a:p>
          <a:p>
            <a:r>
              <a:rPr lang="en-GB" sz="2400" dirty="0"/>
              <a:t>This research is more objective and all outcomes are backed up and evidenced. </a:t>
            </a:r>
          </a:p>
          <a:p>
            <a:r>
              <a:rPr lang="en-GB" sz="2400" dirty="0"/>
              <a:t>Support provided by the University of Hertfordshire </a:t>
            </a:r>
          </a:p>
          <a:p>
            <a:pPr marL="0" indent="0">
              <a:buNone/>
            </a:pPr>
            <a:endParaRPr lang="en-GB" sz="2400" dirty="0"/>
          </a:p>
          <a:p>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p:txBody>
      </p:sp>
    </p:spTree>
    <p:extLst>
      <p:ext uri="{BB962C8B-B14F-4D97-AF65-F5344CB8AC3E}">
        <p14:creationId xmlns:p14="http://schemas.microsoft.com/office/powerpoint/2010/main" val="1410795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90072B-93E5-4D3C-AAB3-C1AA0CDF5CE5}"/>
              </a:ext>
            </a:extLst>
          </p:cNvPr>
          <p:cNvSpPr>
            <a:spLocks noGrp="1"/>
          </p:cNvSpPr>
          <p:nvPr>
            <p:ph type="title"/>
          </p:nvPr>
        </p:nvSpPr>
        <p:spPr>
          <a:xfrm>
            <a:off x="1006900" y="1188637"/>
            <a:ext cx="3141430" cy="4480726"/>
          </a:xfrm>
        </p:spPr>
        <p:txBody>
          <a:bodyPr>
            <a:normAutofit/>
          </a:bodyPr>
          <a:lstStyle/>
          <a:p>
            <a:pPr algn="r"/>
            <a:r>
              <a:rPr lang="en-GB" sz="4600" dirty="0"/>
              <a:t>Our Own Research Project </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257DC33-FB67-4B4B-9851-E7508B720122}"/>
              </a:ext>
            </a:extLst>
          </p:cNvPr>
          <p:cNvSpPr>
            <a:spLocks noGrp="1"/>
          </p:cNvSpPr>
          <p:nvPr>
            <p:ph idx="1"/>
          </p:nvPr>
        </p:nvSpPr>
        <p:spPr>
          <a:xfrm>
            <a:off x="5196803" y="1380839"/>
            <a:ext cx="4795584" cy="4180542"/>
          </a:xfrm>
        </p:spPr>
        <p:txBody>
          <a:bodyPr anchor="ctr">
            <a:normAutofit fontScale="70000" lnSpcReduction="20000"/>
          </a:bodyPr>
          <a:lstStyle/>
          <a:p>
            <a:endParaRPr lang="en-GB" sz="2400" dirty="0"/>
          </a:p>
          <a:p>
            <a:endParaRPr lang="en-GB" sz="2400" dirty="0"/>
          </a:p>
          <a:p>
            <a:pPr marL="0" indent="0">
              <a:buNone/>
            </a:pPr>
            <a:endParaRPr lang="en-GB" sz="2400" b="1" dirty="0"/>
          </a:p>
          <a:p>
            <a:endParaRPr lang="en-GB" sz="2400" b="1" dirty="0"/>
          </a:p>
          <a:p>
            <a:endParaRPr lang="en-GB" sz="2400" b="1" dirty="0"/>
          </a:p>
          <a:p>
            <a:pPr lvl="0"/>
            <a:r>
              <a:rPr lang="en-GB" sz="2300" dirty="0">
                <a:solidFill>
                  <a:prstClr val="black"/>
                </a:solidFill>
              </a:rPr>
              <a:t>Our idea draws on our own experiences and frustrations working in both Adult and Children's services </a:t>
            </a:r>
            <a:endParaRPr lang="en-GB" sz="2300" b="1" dirty="0"/>
          </a:p>
          <a:p>
            <a:r>
              <a:rPr lang="en-GB" sz="2400" dirty="0"/>
              <a:t>Exploring how Adults and Children’s services work together when a Parent has a learning disability </a:t>
            </a:r>
          </a:p>
          <a:p>
            <a:r>
              <a:rPr lang="en-GB" sz="2400" dirty="0"/>
              <a:t>Exploring examples of best practice in other local authorities</a:t>
            </a:r>
          </a:p>
          <a:p>
            <a:r>
              <a:rPr lang="en-GB" sz="2400" dirty="0"/>
              <a:t>Gathering information from social care practitioners using interviews, discussion groups and questionnaires. </a:t>
            </a:r>
          </a:p>
          <a:p>
            <a:r>
              <a:rPr lang="en-GB" sz="2400" dirty="0"/>
              <a:t>Support from the University of Hertfordshire </a:t>
            </a:r>
          </a:p>
          <a:p>
            <a:endParaRPr lang="en-GB" sz="2400" dirty="0"/>
          </a:p>
          <a:p>
            <a:endParaRPr lang="en-GB" sz="2400" dirty="0"/>
          </a:p>
          <a:p>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p:txBody>
      </p:sp>
    </p:spTree>
    <p:extLst>
      <p:ext uri="{BB962C8B-B14F-4D97-AF65-F5344CB8AC3E}">
        <p14:creationId xmlns:p14="http://schemas.microsoft.com/office/powerpoint/2010/main" val="3100569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90072B-93E5-4D3C-AAB3-C1AA0CDF5CE5}"/>
              </a:ext>
            </a:extLst>
          </p:cNvPr>
          <p:cNvSpPr>
            <a:spLocks noGrp="1"/>
          </p:cNvSpPr>
          <p:nvPr>
            <p:ph type="title"/>
          </p:nvPr>
        </p:nvSpPr>
        <p:spPr>
          <a:xfrm>
            <a:off x="1006900" y="1188637"/>
            <a:ext cx="3141430" cy="4480726"/>
          </a:xfrm>
        </p:spPr>
        <p:txBody>
          <a:bodyPr>
            <a:normAutofit/>
          </a:bodyPr>
          <a:lstStyle/>
          <a:p>
            <a:pPr algn="r"/>
            <a:r>
              <a:rPr lang="en-GB" sz="4600" dirty="0"/>
              <a:t>How to get involved </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257DC33-FB67-4B4B-9851-E7508B720122}"/>
              </a:ext>
            </a:extLst>
          </p:cNvPr>
          <p:cNvSpPr>
            <a:spLocks noGrp="1"/>
          </p:cNvSpPr>
          <p:nvPr>
            <p:ph idx="1"/>
          </p:nvPr>
        </p:nvSpPr>
        <p:spPr>
          <a:xfrm>
            <a:off x="5138928" y="1338729"/>
            <a:ext cx="4795584" cy="4180542"/>
          </a:xfrm>
        </p:spPr>
        <p:txBody>
          <a:bodyPr anchor="ctr">
            <a:normAutofit/>
          </a:bodyPr>
          <a:lstStyle/>
          <a:p>
            <a:endParaRPr lang="en-GB" sz="2400" dirty="0"/>
          </a:p>
          <a:p>
            <a:r>
              <a:rPr lang="en-GB" sz="2400" dirty="0"/>
              <a:t>The role of research champion – If you have an idea, get in touch. </a:t>
            </a:r>
          </a:p>
          <a:p>
            <a:r>
              <a:rPr lang="en-GB" sz="2400" dirty="0"/>
              <a:t>Coffee groups and guest speakers</a:t>
            </a:r>
          </a:p>
          <a:p>
            <a:r>
              <a:rPr lang="en-GB" sz="2400" dirty="0"/>
              <a:t>Opportunities to present at conferences and be involved in student social work training </a:t>
            </a:r>
          </a:p>
          <a:p>
            <a:r>
              <a:rPr lang="en-GB" sz="2400" dirty="0"/>
              <a:t>Yammer Page </a:t>
            </a:r>
          </a:p>
          <a:p>
            <a:r>
              <a:rPr lang="en-GB" sz="2400" dirty="0"/>
              <a:t>Resources available </a:t>
            </a:r>
          </a:p>
          <a:p>
            <a:pPr marL="0" indent="0">
              <a:buNone/>
            </a:pPr>
            <a:endParaRPr lang="en-GB" sz="2400" dirty="0"/>
          </a:p>
          <a:p>
            <a:endParaRPr lang="en-GB" sz="2400" dirty="0"/>
          </a:p>
          <a:p>
            <a:endParaRPr lang="en-GB" sz="2400" dirty="0"/>
          </a:p>
        </p:txBody>
      </p:sp>
    </p:spTree>
    <p:extLst>
      <p:ext uri="{BB962C8B-B14F-4D97-AF65-F5344CB8AC3E}">
        <p14:creationId xmlns:p14="http://schemas.microsoft.com/office/powerpoint/2010/main" val="4012982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TotalTime>
  <Words>629</Words>
  <Application>Microsoft Office PowerPoint</Application>
  <PresentationFormat>Widescreen</PresentationFormat>
  <Paragraphs>86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Using Research in Practice</vt:lpstr>
      <vt:lpstr>INTRODUCTION </vt:lpstr>
      <vt:lpstr>Hertfordshire Social Work Teaching Partnership (HSWTP)</vt:lpstr>
      <vt:lpstr>Research in Practice Aim</vt:lpstr>
      <vt:lpstr>Benefits/ Advantages</vt:lpstr>
      <vt:lpstr>Informal Research </vt:lpstr>
      <vt:lpstr>Formal Research </vt:lpstr>
      <vt:lpstr>Our Own Research Project </vt:lpstr>
      <vt:lpstr>How to get involved </vt:lpstr>
      <vt:lpstr>Get Involved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Research in Practice</dc:title>
  <dc:creator>Joanne Boyne</dc:creator>
  <cp:lastModifiedBy>Joanne Boyne</cp:lastModifiedBy>
  <cp:revision>13</cp:revision>
  <cp:lastPrinted>2021-03-10T10:59:13Z</cp:lastPrinted>
  <dcterms:created xsi:type="dcterms:W3CDTF">2021-02-26T16:11:36Z</dcterms:created>
  <dcterms:modified xsi:type="dcterms:W3CDTF">2021-03-10T13:39:19Z</dcterms:modified>
</cp:coreProperties>
</file>